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17"/>
  </p:notesMasterIdLst>
  <p:handoutMasterIdLst>
    <p:handoutMasterId r:id="rId18"/>
  </p:handoutMasterIdLst>
  <p:sldIdLst>
    <p:sldId id="298" r:id="rId5"/>
    <p:sldId id="297" r:id="rId6"/>
    <p:sldId id="299" r:id="rId7"/>
    <p:sldId id="300" r:id="rId8"/>
    <p:sldId id="302" r:id="rId9"/>
    <p:sldId id="303" r:id="rId10"/>
    <p:sldId id="304" r:id="rId11"/>
    <p:sldId id="305" r:id="rId12"/>
    <p:sldId id="306" r:id="rId13"/>
    <p:sldId id="307" r:id="rId14"/>
    <p:sldId id="301"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CF91B-0BA2-44D9-ABC1-395A6B22F3D8}" v="37" dt="2022-11-01T17:33:48.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6" autoAdjust="0"/>
  </p:normalViewPr>
  <p:slideViewPr>
    <p:cSldViewPr snapToGrid="0">
      <p:cViewPr varScale="1">
        <p:scale>
          <a:sx n="100" d="100"/>
          <a:sy n="100" d="100"/>
        </p:scale>
        <p:origin x="80" y="117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3/26/2023</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3/26/2023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34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mc:AlternateContent xmlns:mc="http://schemas.openxmlformats.org/markup-compatibility/2006" xmlns:a14="http://schemas.microsoft.com/office/drawing/2010/main">
        <mc:Choice Requires="a14">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𝒩</m:t>
                    </m:r>
                    <m:d>
                      <m:dPr>
                        <m:begChr m:val="["/>
                        <m:endChr m:val="]"/>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𝑈</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𝜃</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𝛽</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up>
                    </m:sSup>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𝑓</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nary>
                      <m:naryPr>
                        <m:limLoc m:val="subSup"/>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naryPr>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sub>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sup>
                      <m:e>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ℝ</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𝑛</m:t>
                            </m:r>
                          </m:sup>
                        </m:sSup>
                      </m:e>
                    </m:nary>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𝑝</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Choice>
        <mc:Fallback xmlns="">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𝒩[𝑢(𝑡),(𝛼(𝑡)),𝑊(𝑡),𝑈_𝜃 (𝑢,𝛽(𝑡))]=0[</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𝛼(𝑡)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𝑊(𝑡)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𝑥^′ (𝑡)=𝑓(𝑥(𝑡),𝑥(𝑡−1)),𝐿(𝑡), 𝑡∫2_0^1▒〖, 𝑥(𝑡)∈ℝ^𝑛 〗</a:t>
                </a:r>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(𝑡)≅1</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𝐿(𝑡)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𝑝(𝑥,𝑡)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Fallback>
      </mc:AlternateContent>
    </p:spTree>
    <p:extLst>
      <p:ext uri="{BB962C8B-B14F-4D97-AF65-F5344CB8AC3E}">
        <p14:creationId xmlns:p14="http://schemas.microsoft.com/office/powerpoint/2010/main" val="60578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04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mc:AlternateContent xmlns:mc="http://schemas.openxmlformats.org/markup-compatibility/2006" xmlns:a14="http://schemas.microsoft.com/office/drawing/2010/main">
        <mc:Choice Requires="a14">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𝒩</m:t>
                    </m:r>
                    <m:d>
                      <m:dPr>
                        <m:begChr m:val="["/>
                        <m:endChr m:val="]"/>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𝑈</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𝜃</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𝛽</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up>
                    </m:sSup>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𝑓</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nary>
                      <m:naryPr>
                        <m:limLoc m:val="subSup"/>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naryPr>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sub>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sup>
                      <m:e>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ℝ</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𝑛</m:t>
                            </m:r>
                          </m:sup>
                        </m:sSup>
                      </m:e>
                    </m:nary>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𝑝</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Choice>
        <mc:Fallback xmlns="">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𝒩[𝑢(𝑡),(𝛼(𝑡)),𝑊(𝑡),𝑈_𝜃 (𝑢,𝛽(𝑡))]=0[</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𝛼(𝑡)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𝑊(𝑡)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𝑥^′ (𝑡)=𝑓(𝑥(𝑡),𝑥(𝑡−1)),𝐿(𝑡), 𝑡∫2_0^1▒〖, 𝑥(𝑡)∈ℝ^𝑛 〗</a:t>
                </a:r>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(𝑡)≅1</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𝐿(𝑡)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𝑝(𝑥,𝑡)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Fallback>
      </mc:AlternateContent>
    </p:spTree>
    <p:extLst>
      <p:ext uri="{BB962C8B-B14F-4D97-AF65-F5344CB8AC3E}">
        <p14:creationId xmlns:p14="http://schemas.microsoft.com/office/powerpoint/2010/main" val="103967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18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r>
              <a:rPr lang="en-AU" altLang="en-US" sz="1100" dirty="0">
                <a:latin typeface="Arial" panose="020B0604020202020204" pitchFamily="34" charset="0"/>
                <a:cs typeface="Arial" panose="020B0604020202020204" pitchFamily="34" charset="0"/>
              </a:rPr>
              <a:t>The emergence likely comes out of academia and or the National Laboratories.  PIML assists in simulating the mapping of input to output, from prior knowledge of physical phenomena.; developing the approximators of the neural net’s node calculations. </a:t>
            </a:r>
            <a:r>
              <a:rPr lang="en-AU" sz="1100" dirty="0">
                <a:effectLst/>
                <a:ea typeface="Calibri" panose="020F0502020204030204" pitchFamily="34" charset="0"/>
                <a:cs typeface="Arial" panose="020B0604020202020204" pitchFamily="34" charset="0"/>
              </a:rPr>
              <a:t>; The term “SciML” is derived from a technical report developed in the public sector published in 2019.</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50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indent="0" eaLnBrk="1" hangingPunct="1">
              <a:buSzPts val="1400"/>
            </a:pP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7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mc:AlternateContent xmlns:mc="http://schemas.openxmlformats.org/markup-compatibility/2006" xmlns:a14="http://schemas.microsoft.com/office/drawing/2010/main">
        <mc:Choice Requires="a14">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𝒩</m:t>
                    </m:r>
                    <m:d>
                      <m:dPr>
                        <m:begChr m:val="["/>
                        <m:endChr m:val="]"/>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𝑈</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𝜃</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𝑢</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𝛽</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14:m>
                  <m:oMath xmlns:m="http://schemas.openxmlformats.org/officeDocument/2006/math">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up>
                    </m:sSup>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𝑓</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nary>
                      <m:naryPr>
                        <m:limLoc m:val="subSup"/>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naryPr>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0</m:t>
                        </m:r>
                      </m:sub>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sup>
                      <m:e>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p>
                          <m:sSup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ℝ</m:t>
                            </m:r>
                          </m:e>
                          <m:sup>
                            <m:r>
                              <a:rPr lang="en-US" sz="1800" i="1">
                                <a:effectLst/>
                                <a:latin typeface="Cambria Math" panose="02040503050406030204" pitchFamily="18" charset="0"/>
                                <a:ea typeface="Yu Mincho" panose="02020400000000000000" pitchFamily="18" charset="-128"/>
                                <a:cs typeface="Times New Roman" panose="02020603050405020304" pitchFamily="18" charset="0"/>
                              </a:rPr>
                              <m:t>𝑛</m:t>
                            </m:r>
                          </m:sup>
                        </m:sSup>
                      </m:e>
                    </m:nary>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14:m>
                  <m:oMath xmlns:m="http://schemas.openxmlformats.org/officeDocument/2006/math">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𝐿</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𝑝</m:t>
                    </m:r>
                    <m:d>
                      <m:dPr>
                        <m:ctrlPr>
                          <a:rPr lang="en-US" sz="18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𝑥</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Choice>
        <mc:Fallback xmlns="">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𝒩[𝑢(𝑡),(𝛼(𝑡)),𝑊(𝑡),𝑈_𝜃 (𝑢,𝛽(𝑡))]=0[</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𝛼(𝑡)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𝑊(𝑡)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𝑥^′ (𝑡)=𝑓(𝑥(𝑡),𝑥(𝑡−1)),𝐿(𝑡), 𝑡∫2_0^1▒〖, 𝑥(𝑡)∈ℝ^𝑛 〗</a:t>
                </a:r>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(𝑡)≅1</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𝐿(𝑡)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𝑝(𝑥,𝑡)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Fallback>
      </mc:AlternateContent>
    </p:spTree>
    <p:extLst>
      <p:ext uri="{BB962C8B-B14F-4D97-AF65-F5344CB8AC3E}">
        <p14:creationId xmlns:p14="http://schemas.microsoft.com/office/powerpoint/2010/main" val="305283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mc:AlternateContent xmlns:mc="http://schemas.openxmlformats.org/markup-compatibility/2006" xmlns:a14="http://schemas.microsoft.com/office/drawing/2010/main">
        <mc:Choice Requires="a14">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GB" sz="1800" dirty="0">
                    <a:effectLst/>
                    <a:latin typeface="Calibri" panose="020F0502020204030204" pitchFamily="34" charset="0"/>
                    <a:ea typeface="Yu Mincho" panose="02020400000000000000" pitchFamily="18" charset="-128"/>
                    <a:cs typeface="Arial" panose="020B0604020202020204" pitchFamily="34" charset="0"/>
                  </a:rPr>
                  <a:t>Many may know of CRISP-DM or ASUM-DM, which is the </a:t>
                </a:r>
                <a:r>
                  <a:rPr lang="en-US" sz="2800" b="0" i="0" dirty="0">
                    <a:solidFill>
                      <a:srgbClr val="E8EAED"/>
                    </a:solidFill>
                    <a:effectLst/>
                    <a:latin typeface="Roboto" panose="02000000000000000000" pitchFamily="2" charset="0"/>
                  </a:rPr>
                  <a:t>Cross-Industry Standard Process for Data Mining or the Cross Industry Standard Process for Data Mining (CRISP-DM). </a:t>
                </a:r>
                <a:r>
                  <a:rPr lang="en-US" sz="4000" b="1" i="0" dirty="0">
                    <a:solidFill>
                      <a:srgbClr val="222222"/>
                    </a:solidFill>
                    <a:effectLst/>
                    <a:latin typeface="-apple-system"/>
                  </a:rPr>
                  <a:t> Different scopes and aspects of explainability. </a:t>
                </a:r>
                <a:endParaRPr lang="en-US" sz="2800" b="0" i="0" dirty="0">
                  <a:solidFill>
                    <a:srgbClr val="E8EAED"/>
                  </a:solidFill>
                  <a:effectLst/>
                  <a:latin typeface="Roboto" panose="02000000000000000000" pitchFamily="2" charset="0"/>
                </a:endParaRPr>
              </a:p>
              <a:p>
                <a:pPr marL="0" marR="0">
                  <a:lnSpc>
                    <a:spcPct val="107000"/>
                  </a:lnSpc>
                  <a:spcBef>
                    <a:spcPts val="1200"/>
                  </a:spcBef>
                  <a:spcAft>
                    <a:spcPts val="800"/>
                  </a:spcAft>
                </a:pPr>
                <a:endParaRPr lang="en-US" sz="2800" b="0" i="0" dirty="0">
                  <a:solidFill>
                    <a:srgbClr val="E8EAED"/>
                  </a:solidFill>
                  <a:effectLst/>
                  <a:latin typeface="Roboto" panose="02000000000000000000" pitchFamily="2"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2800" b="0" i="0" dirty="0">
                    <a:solidFill>
                      <a:srgbClr val="E8EAED"/>
                    </a:solidFill>
                    <a:effectLst/>
                    <a:latin typeface="Roboto" panose="02000000000000000000" pitchFamily="2" charset="0"/>
                    <a:ea typeface="Yu Mincho" panose="02020400000000000000" pitchFamily="18" charset="-128"/>
                    <a:cs typeface="Arial" panose="020B0604020202020204" pitchFamily="34" charset="0"/>
                  </a:rPr>
                  <a:t>These exceptions are from a probabilistic perspective. </a:t>
                </a:r>
                <a:r>
                  <a:rPr lang="en-US" sz="2800" b="0" i="0" dirty="0">
                    <a:solidFill>
                      <a:srgbClr val="222222"/>
                    </a:solidFill>
                    <a:effectLst/>
                    <a:latin typeface="-apple-system"/>
                  </a:rPr>
                  <a:t>Explainability is not a binary property. In other words, not all explanations address the ante-hoc global explainability of the entire model. Post-doc/local explanations are also acceptable.</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Choice>
        <mc:Fallback xmlns="">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𝒩[𝑢(𝑡),(𝛼(𝑡)),𝑊(𝑡),𝑈_𝜃 (𝑢,𝛽(𝑡))]=0[</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𝛼(𝑡)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𝑊(𝑡)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𝑥^′ (𝑡)=𝑓(𝑥(𝑡),𝑥(𝑡−1)),𝐿(𝑡), 𝑡∫2_0^1▒〖, 𝑥(𝑡)∈ℝ^𝑛 〗</a:t>
                </a:r>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(𝑡)≅1</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𝐿(𝑡)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𝑝(𝑥,𝑡)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Fallback>
      </mc:AlternateContent>
    </p:spTree>
    <p:extLst>
      <p:ext uri="{BB962C8B-B14F-4D97-AF65-F5344CB8AC3E}">
        <p14:creationId xmlns:p14="http://schemas.microsoft.com/office/powerpoint/2010/main" val="1711452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AU" sz="1800" dirty="0">
                <a:effectLst/>
                <a:latin typeface="Times New Roman" panose="02020603050405020304" pitchFamily="18" charset="0"/>
                <a:ea typeface="Yu Mincho" panose="02020400000000000000" pitchFamily="18" charset="-128"/>
                <a:cs typeface="Arial" panose="020B0604020202020204" pitchFamily="34" charset="0"/>
              </a:rPr>
              <a:t>S</a:t>
            </a:r>
            <a:r>
              <a:rPr lang="en-US" sz="1800" dirty="0">
                <a:effectLst/>
                <a:latin typeface="Times New Roman" panose="02020603050405020304" pitchFamily="18" charset="0"/>
                <a:ea typeface="Yu Mincho" panose="02020400000000000000" pitchFamily="18" charset="-128"/>
                <a:cs typeface="Arial" panose="020B0604020202020204" pitchFamily="34" charset="0"/>
              </a:rPr>
              <a:t>top at 2:04. What does this mean? Well, it depends on what you’re trying to accomplish. Craig is clearly concerned with linearizing some function u(t). The theory helps describe the conditions to the ML modeling in question. In this instance a deep learning neural network. The takeaway is that model performance is ultimately based on the conditions, as described by the given physical system, feed into the parameters of the neural network.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478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6;gd251bb473_0_600:notes">
            <a:extLst>
              <a:ext uri="{FF2B5EF4-FFF2-40B4-BE49-F238E27FC236}">
                <a16:creationId xmlns:a16="http://schemas.microsoft.com/office/drawing/2014/main" id="{2CF0D3ED-1EF6-4F70-BFA5-2FAC4A280C57}"/>
              </a:ext>
            </a:extLst>
          </p:cNvPr>
          <p:cNvSpPr>
            <a:spLocks noGrp="1" noRot="1" noChangeAspect="1" noTextEdit="1"/>
          </p:cNvSpPr>
          <p:nvPr>
            <p:ph type="sldImg" idx="2"/>
          </p:nvPr>
        </p:nvSpPr>
        <p:spPr>
          <a:xfrm>
            <a:off x="406400" y="696913"/>
            <a:ext cx="6197600" cy="3486150"/>
          </a:xfrm>
          <a:noFill/>
          <a:ln>
            <a:headEnd/>
            <a:tailEnd/>
          </a:ln>
        </p:spPr>
      </p:sp>
      <mc:AlternateContent xmlns:mc="http://schemas.openxmlformats.org/markup-compatibility/2006" xmlns:a14="http://schemas.microsoft.com/office/drawing/2010/main">
        <mc:Choice Requires="a14">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Choice>
        <mc:Fallback xmlns="">
          <p:sp>
            <p:nvSpPr>
              <p:cNvPr id="24579" name="Google Shape;97;gd251bb473_0_600:notes">
                <a:extLst>
                  <a:ext uri="{FF2B5EF4-FFF2-40B4-BE49-F238E27FC236}">
                    <a16:creationId xmlns:a16="http://schemas.microsoft.com/office/drawing/2014/main" id="{5E87F7E6-A316-4366-9AA5-0C286CE8E197}"/>
                  </a:ext>
                </a:extLst>
              </p:cNvPr>
              <p:cNvSpPr txBox="1">
                <a:spLocks noGrp="1" noChangeArrowheads="1"/>
              </p:cNvSpPr>
              <p:nvPr>
                <p:ph type="body" idx="1"/>
              </p:nvPr>
            </p:nvSpPr>
            <p:spPr/>
            <p:txBody>
              <a:bodyPr/>
              <a:lstStyle/>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To illustrate the trade-offs associated with human-handcrafting, or the absence thereof, we first must quantify considerations defining involvement of the human element as applied to cybersecurity (Angelov, 2019; Kulp et al., 2020). Considering the complexity, likely asymptoticity, and probable non-linearity of the covariates; to accomplish this, we used a Universal Differential Equation (UDE) to develop a human-in-the-loop Delay Differential Equation (DDE); (Soetaert, 2012) variant highlighting prior event variables defining the physics and using separation of variables methods; in three-dimensional space, represented as inducing human interactions (Rackaukas et al., 2020; Robinson, 2021). As described by the researcher Rackaukas (2020),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“…in its most general form, the UDE is a forced stochastic delay partial differential equation (PDE) defined with embedded universal approximators:</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𝒩[𝑢(𝑡),(𝛼(𝑡)),𝑊(𝑡),𝑈_𝜃 (𝑢,𝛽(𝑡))]=0[</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45720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𝛼(𝑡)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a delay function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𝑊(𝑡)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is the Weiner process.” (pg. 3)</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The delay function helps use quantify the activities associated with human-handcrafting as fundamental to the function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reaction time of</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human-in-the-loop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h</a:t>
                </a:r>
                <a:r>
                  <a:rPr lang="en-US" sz="1800" dirty="0">
                    <a:effectLst/>
                    <a:latin typeface="Times New Roman" panose="02020603050405020304" pitchFamily="18" charset="0"/>
                    <a:ea typeface="Yu Mincho" panose="02020400000000000000" pitchFamily="18" charset="-128"/>
                    <a:cs typeface="Arial" panose="020B0604020202020204" pitchFamily="34" charset="0"/>
                  </a:rPr>
                  <a:t>), essentially a derivation of  </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time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t>
                </a:r>
                <a:r>
                  <a:rPr lang="en-US" sz="1800" i="1" dirty="0">
                    <a:effectLst/>
                    <a:latin typeface="Times New Roman" panose="02020603050405020304" pitchFamily="18" charset="0"/>
                    <a:ea typeface="Yu Mincho" panose="02020400000000000000" pitchFamily="18" charset="-128"/>
                    <a:cs typeface="Arial" panose="020B0604020202020204" pitchFamily="34" charset="0"/>
                  </a:rPr>
                  <a:t>t</a:t>
                </a:r>
                <a:r>
                  <a:rPr lang="en-US" sz="1800" dirty="0">
                    <a:effectLst/>
                    <a:latin typeface="Times New Roman" panose="02020603050405020304" pitchFamily="18" charset="0"/>
                    <a:ea typeface="Yu Mincho" panose="02020400000000000000" pitchFamily="18" charset="-128"/>
                    <a:cs typeface="Arial" panose="020B0604020202020204" pitchFamily="34" charset="0"/>
                  </a:rPr>
                  <a:t>) which has a significant role in a three-dimensional space including the Lévy process. Therefore, we explain our position in the following:</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b="1" dirty="0">
                    <a:effectLst/>
                    <a:latin typeface="Times New Roman" panose="02020603050405020304" pitchFamily="18" charset="0"/>
                    <a:ea typeface="Yu Mincho" panose="02020400000000000000" pitchFamily="18" charset="-128"/>
                    <a:cs typeface="Arial" panose="020B0604020202020204" pitchFamily="34" charset="0"/>
                  </a:rPr>
                  <a:t>Definition 1. </a:t>
                </a:r>
                <a:r>
                  <a:rPr lang="en-US" sz="1800" dirty="0">
                    <a:effectLst/>
                    <a:latin typeface="Times New Roman" panose="02020603050405020304" pitchFamily="18" charset="0"/>
                    <a:ea typeface="Yu Mincho" panose="02020400000000000000" pitchFamily="18" charset="-128"/>
                    <a:cs typeface="Arial" panose="020B0604020202020204" pitchFamily="34" charset="0"/>
                  </a:rPr>
                  <a:t>Assuming a system’s composition can be demonstrated in the form:</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𝑥^′ (𝑡)=𝑓(𝑥(𝑡),𝑥(𝑡−1)),𝐿(𝑡), 𝑡∫2_0^1▒〖, 𝑥(𝑡)∈ℝ^𝑛 〗</a:t>
                </a:r>
                <a:r>
                  <a:rPr lang="en-US" sz="1800" dirty="0">
                    <a:effectLst/>
                    <a:latin typeface="Times New Roman" panose="02020603050405020304" pitchFamily="18" charset="0"/>
                    <a:ea typeface="Yu Mincho" panose="02020400000000000000" pitchFamily="18" charset="-128"/>
                    <a:cs typeface="Arial" panose="020B0604020202020204" pitchFamily="34" charset="0"/>
                  </a:rPr>
                  <a:t> ,					(5.1)</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1200"/>
                  </a:spcBef>
                  <a:spcAft>
                    <a:spcPts val="800"/>
                  </a:spcAft>
                </a:pPr>
                <a:r>
                  <a:rPr lang="en-US" sz="1800" dirty="0">
                    <a:effectLst/>
                    <a:latin typeface="Times New Roman" panose="02020603050405020304" pitchFamily="18" charset="0"/>
                    <a:ea typeface="Yu Mincho" panose="02020400000000000000" pitchFamily="18" charset="-128"/>
                    <a:cs typeface="Arial" panose="020B0604020202020204" pitchFamily="34" charset="0"/>
                  </a:rPr>
                  <a:t>where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(𝑡)≅1</a:t>
                </a:r>
                <a:r>
                  <a:rPr lang="en-US" sz="1800" dirty="0">
                    <a:effectLst/>
                    <a:latin typeface="Times New Roman" panose="02020603050405020304" pitchFamily="18" charset="0"/>
                    <a:ea typeface="Yu Mincho" panose="02020400000000000000" pitchFamily="18" charset="-128"/>
                    <a:cs typeface="Arial" panose="020B0604020202020204" pitchFamily="34" charset="0"/>
                  </a:rPr>
                  <a:t> and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𝐿(𝑡)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the Lévy process. Probabilistically we deduce </a:t>
                </a:r>
                <a:r>
                  <a:rPr lang="en-US" sz="1800" i="0">
                    <a:effectLst/>
                    <a:latin typeface="Cambria Math" panose="02040503050406030204" pitchFamily="18" charset="0"/>
                    <a:ea typeface="Yu Mincho" panose="02020400000000000000" pitchFamily="18" charset="-128"/>
                    <a:cs typeface="Times New Roman" panose="02020603050405020304" pitchFamily="18" charset="0"/>
                  </a:rPr>
                  <a:t>𝑝(𝑥,𝑡)</a:t>
                </a:r>
                <a:r>
                  <a:rPr lang="en-US" sz="1800" dirty="0">
                    <a:effectLst/>
                    <a:latin typeface="Times New Roman" panose="02020603050405020304" pitchFamily="18" charset="0"/>
                    <a:ea typeface="Yu Mincho" panose="02020400000000000000" pitchFamily="18" charset="-128"/>
                    <a:cs typeface="Arial" panose="020B0604020202020204" pitchFamily="34" charset="0"/>
                  </a:rPr>
                  <a:t> to a distribution of the state of a given system (Taylor, 2004).</a:t>
                </a: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mc:Fallback>
      </mc:AlternateContent>
    </p:spTree>
    <p:extLst>
      <p:ext uri="{BB962C8B-B14F-4D97-AF65-F5344CB8AC3E}">
        <p14:creationId xmlns:p14="http://schemas.microsoft.com/office/powerpoint/2010/main" val="1079793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gn="ctr">
              <a:lnSpc>
                <a:spcPct val="100000"/>
              </a:lnSpc>
              <a:buNone/>
              <a:defRPr sz="1400" cap="none" spc="50" baseline="0">
                <a:solidFill>
                  <a:schemeClr val="tx1">
                    <a:lumMod val="75000"/>
                    <a:lumOff val="25000"/>
                  </a:schemeClr>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lumMod val="75000"/>
                    <a:lumOff val="25000"/>
                  </a:schemeClr>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lumMod val="75000"/>
                    <a:lumOff val="25000"/>
                  </a:schemeClr>
                </a:solidFill>
                <a:latin typeface="+mj-lt"/>
              </a:defRPr>
            </a:lvl1pPr>
          </a:lstStyle>
          <a:p>
            <a:pPr lvl="0"/>
            <a:r>
              <a:rPr lang="en-US"/>
              <a:t>Year</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Lst>
          </p:cNvPr>
          <p:cNvSpPr/>
          <p:nvPr userDrawn="1"/>
        </p:nvSpPr>
        <p:spPr>
          <a:xfrm>
            <a:off x="929640" y="4034785"/>
            <a:ext cx="1033272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056323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6776"/>
            <a:ext cx="10515600" cy="3697645"/>
          </a:xfrm>
        </p:spPr>
        <p:txBody>
          <a:bodyPr/>
          <a:lstStyle>
            <a:lvl1pPr>
              <a:defRPr>
                <a:solidFill>
                  <a:schemeClr val="tx1">
                    <a:lumMod val="75000"/>
                    <a:lumOff val="25000"/>
                  </a:schemeClr>
                </a:solidFill>
              </a:defRPr>
            </a:lvl1pPr>
          </a:lstStyle>
          <a:p>
            <a:r>
              <a:rPr lang="en-US"/>
              <a:t>Click icon to add SmartArt graphic</a:t>
            </a:r>
            <a:endParaRPr lang="en-US" dirty="0"/>
          </a:p>
        </p:txBody>
      </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Lst>
          </p:cNvPr>
          <p:cNvCxnSpPr>
            <a:cxnSpLocks/>
          </p:cNvCxnSpPr>
          <p:nvPr/>
        </p:nvCxnSpPr>
        <p:spPr>
          <a:xfrm flipV="1">
            <a:off x="0" y="0"/>
            <a:ext cx="2590800" cy="762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p:nvCxnSpPr>
        <p:spPr>
          <a:xfrm flipH="1">
            <a:off x="0" y="0"/>
            <a:ext cx="704850" cy="10279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am Slide 4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normAutofit/>
          </a:bodyPr>
          <a:lstStyle>
            <a:lvl1pPr marL="0" indent="0">
              <a:buNone/>
              <a:defRPr sz="1400"/>
            </a:lvl1pPr>
            <a:lvl2pPr marL="457200" indent="0" algn="l">
              <a:lnSpc>
                <a:spcPct val="100000"/>
              </a:lnSpc>
              <a:buNone/>
              <a:defRPr sz="1400">
                <a:solidFill>
                  <a:schemeClr val="tx1">
                    <a:lumMod val="75000"/>
                    <a:lumOff val="25000"/>
                  </a:schemeClr>
                </a:solidFill>
              </a:defRPr>
            </a:lvl2pPr>
          </a:lstStyle>
          <a:p>
            <a:pPr lvl="0"/>
            <a:r>
              <a:rPr lang="en-US"/>
              <a:t>Click icon to add picture</a:t>
            </a:r>
            <a:endParaRPr lang="en-US" dirty="0"/>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43248" y="5084524"/>
            <a:ext cx="2123743"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692980" y="5099206"/>
            <a:ext cx="2135755"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83644" y="5099206"/>
            <a:ext cx="2123743"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03525" y="5084524"/>
            <a:ext cx="2123742"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8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lumMod val="75000"/>
                    <a:lumOff val="25000"/>
                  </a:schemeClr>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Autofit/>
          </a:bodyPr>
          <a:lstStyle>
            <a:lvl1pPr marL="0" indent="0" algn="l">
              <a:buNone/>
              <a:defRPr sz="900">
                <a:solidFill>
                  <a:schemeClr val="bg1">
                    <a:lumMod val="75000"/>
                    <a:lumOff val="25000"/>
                  </a:schemeClr>
                </a:solidFill>
              </a:defRPr>
            </a:lvl1pPr>
            <a:lvl2pPr marL="457200" indent="0">
              <a:lnSpc>
                <a:spcPct val="100000"/>
              </a:lnSpc>
              <a:buNone/>
              <a:defRPr sz="900">
                <a:solidFill>
                  <a:schemeClr val="bg1">
                    <a:lumMod val="75000"/>
                    <a:lumOff val="25000"/>
                  </a:schemeClr>
                </a:solidFill>
              </a:defRPr>
            </a:lvl2pPr>
          </a:lstStyle>
          <a:p>
            <a:pPr lvl="0"/>
            <a:r>
              <a:rPr lang="en-US"/>
              <a:t>Click icon to add picture</a:t>
            </a:r>
            <a:endParaRPr lang="en-US" dirty="0"/>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lumMod val="75000"/>
                    <a:lumOff val="25000"/>
                  </a:schemeClr>
                </a:solidFill>
              </a:defRPr>
            </a:lvl1pPr>
            <a:lvl2pPr marL="457200" indent="0">
              <a:lnSpc>
                <a:spcPct val="100000"/>
              </a:lnSpc>
              <a:buNone/>
              <a:defRPr sz="900">
                <a:solidFill>
                  <a:schemeClr val="bg1">
                    <a:lumMod val="75000"/>
                    <a:lumOff val="25000"/>
                  </a:schemeClr>
                </a:solidFill>
              </a:defRPr>
            </a:lvl2pPr>
          </a:lstStyle>
          <a:p>
            <a:pPr lvl="0"/>
            <a:r>
              <a:rPr lang="en-US"/>
              <a:t>Click icon to add picture</a:t>
            </a:r>
            <a:endParaRPr lang="en-US" dirty="0"/>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tx1">
                    <a:lumMod val="75000"/>
                    <a:lumOff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a:solidFill>
                  <a:schemeClr val="tx1">
                    <a:lumMod val="75000"/>
                    <a:lumOff val="25000"/>
                  </a:schemeClr>
                </a:solidFill>
              </a:defRPr>
            </a:lvl1pPr>
            <a:lvl2pPr marL="457200" indent="0">
              <a:lnSpc>
                <a:spcPct val="120000"/>
              </a:lnSpc>
              <a:spcBef>
                <a:spcPts val="1000"/>
              </a:spcBef>
              <a:buNone/>
              <a:defRPr sz="1400">
                <a:solidFill>
                  <a:schemeClr val="tx1">
                    <a:lumMod val="75000"/>
                    <a:lumOff val="25000"/>
                  </a:schemeClr>
                </a:solidFill>
              </a:defRPr>
            </a:lvl2pPr>
            <a:lvl3pPr marL="914400" indent="0">
              <a:lnSpc>
                <a:spcPct val="120000"/>
              </a:lnSpc>
              <a:spcBef>
                <a:spcPts val="1000"/>
              </a:spcBef>
              <a:buNone/>
              <a:defRPr sz="1400">
                <a:solidFill>
                  <a:schemeClr val="tx1">
                    <a:lumMod val="75000"/>
                    <a:lumOff val="25000"/>
                  </a:schemeClr>
                </a:solidFill>
              </a:defRPr>
            </a:lvl3pPr>
            <a:lvl4pPr marL="1371600" indent="0">
              <a:lnSpc>
                <a:spcPct val="120000"/>
              </a:lnSpc>
              <a:spcBef>
                <a:spcPts val="1000"/>
              </a:spcBef>
              <a:buNone/>
              <a:defRPr sz="1400">
                <a:solidFill>
                  <a:schemeClr val="tx1">
                    <a:lumMod val="75000"/>
                    <a:lumOff val="25000"/>
                  </a:schemeClr>
                </a:solidFill>
              </a:defRPr>
            </a:lvl4pPr>
            <a:lvl5pPr marL="1828800" indent="0">
              <a:lnSpc>
                <a:spcPct val="120000"/>
              </a:lnSpc>
              <a:spcBef>
                <a:spcPts val="1000"/>
              </a:spcBef>
              <a:buNone/>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8256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55823" y="6356350"/>
            <a:ext cx="1808712" cy="365125"/>
          </a:xfrm>
        </p:spPr>
        <p:txBody>
          <a:bodyPr/>
          <a:lstStyle>
            <a:lvl1pPr algn="l">
              <a:defRPr sz="900"/>
            </a:lvl1pPr>
          </a:lstStyle>
          <a:p>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8" name="Graphic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tx1">
                    <a:lumMod val="75000"/>
                    <a:lumOff val="25000"/>
                  </a:schemeClr>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92" r:id="rId13"/>
    <p:sldLayoutId id="2147483681" r:id="rId14"/>
    <p:sldLayoutId id="2147483674" r:id="rId15"/>
    <p:sldLayoutId id="2147483675" r:id="rId16"/>
    <p:sldLayoutId id="2147483696" r:id="rId17"/>
    <p:sldLayoutId id="2147483677" r:id="rId18"/>
    <p:sldLayoutId id="2147483678" r:id="rId19"/>
  </p:sldLayoutIdLst>
  <p:hf hdr="0"/>
  <p:txStyles>
    <p:titleStyle>
      <a:lvl1pPr algn="l" defTabSz="914400" rtl="0" eaLnBrk="1" latinLnBrk="0" hangingPunct="1">
        <a:lnSpc>
          <a:spcPct val="90000"/>
        </a:lnSpc>
        <a:spcBef>
          <a:spcPct val="0"/>
        </a:spcBef>
        <a:buNone/>
        <a:defRPr sz="4400" kern="1200" cap="all"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uG7WVnCdT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kaperry@captechu.ed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quG7WVnCdTE?feature=oembed" TargetMode="Externa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9D559-2A29-9589-4D1B-44A4748DC28B}"/>
              </a:ext>
            </a:extLst>
          </p:cNvPr>
          <p:cNvSpPr txBox="1"/>
          <p:nvPr/>
        </p:nvSpPr>
        <p:spPr>
          <a:xfrm>
            <a:off x="0" y="1997839"/>
            <a:ext cx="12192000" cy="2862322"/>
          </a:xfrm>
          <a:prstGeom prst="rect">
            <a:avLst/>
          </a:prstGeom>
          <a:noFill/>
        </p:spPr>
        <p:txBody>
          <a:bodyPr wrap="square" rtlCol="0">
            <a:spAutoFit/>
          </a:bodyPr>
          <a:lstStyle/>
          <a:p>
            <a:pPr algn="ctr"/>
            <a:r>
              <a:rPr lang="en-US" sz="2400" b="1" dirty="0">
                <a:solidFill>
                  <a:srgbClr val="000000"/>
                </a:solidFill>
                <a:effectLst/>
                <a:ea typeface="Calibri" panose="020F0502020204030204" pitchFamily="34" charset="0"/>
                <a:cs typeface="Arial" panose="020B0604020202020204" pitchFamily="34" charset="0"/>
              </a:rPr>
              <a:t>Physics-Informed Machine Learning:  The Next Evolution in Neural Network Development</a:t>
            </a:r>
          </a:p>
          <a:p>
            <a:pPr algn="ctr"/>
            <a:endParaRPr lang="en-US" sz="2400" b="1" dirty="0">
              <a:solidFill>
                <a:srgbClr val="000000"/>
              </a:solidFill>
              <a:ea typeface="Calibri" panose="020F0502020204030204" pitchFamily="34" charset="0"/>
              <a:cs typeface="Arial" panose="020B0604020202020204" pitchFamily="34" charset="0"/>
            </a:endParaRPr>
          </a:p>
          <a:p>
            <a:pPr algn="ctr"/>
            <a:endParaRPr lang="en-US" sz="2400" dirty="0">
              <a:solidFill>
                <a:srgbClr val="000000"/>
              </a:solidFill>
              <a:ea typeface="Calibri" panose="020F0502020204030204" pitchFamily="34" charset="0"/>
              <a:cs typeface="Arial" panose="020B0604020202020204" pitchFamily="34" charset="0"/>
            </a:endParaRPr>
          </a:p>
          <a:p>
            <a:pPr algn="ctr"/>
            <a:r>
              <a:rPr lang="en-US" sz="2400" dirty="0">
                <a:solidFill>
                  <a:srgbClr val="000000"/>
                </a:solidFill>
                <a:effectLst/>
                <a:ea typeface="Calibri" panose="020F0502020204030204" pitchFamily="34" charset="0"/>
                <a:cs typeface="Arial" panose="020B0604020202020204" pitchFamily="34" charset="0"/>
              </a:rPr>
              <a:t>Karriem (A.J.) Perry, Ph.D.</a:t>
            </a:r>
          </a:p>
          <a:p>
            <a:pPr algn="ctr"/>
            <a:r>
              <a:rPr lang="en-US" sz="2400" dirty="0">
                <a:solidFill>
                  <a:schemeClr val="tx1">
                    <a:lumMod val="50000"/>
                    <a:lumOff val="50000"/>
                  </a:schemeClr>
                </a:solidFill>
                <a:ea typeface="Calibri" panose="020F0502020204030204" pitchFamily="34" charset="0"/>
                <a:cs typeface="Arial" panose="020B0604020202020204" pitchFamily="34" charset="0"/>
              </a:rPr>
              <a:t>Senior Data Scientist - </a:t>
            </a:r>
            <a:r>
              <a:rPr lang="en-US" sz="2400" dirty="0">
                <a:solidFill>
                  <a:schemeClr val="tx1">
                    <a:lumMod val="50000"/>
                    <a:lumOff val="50000"/>
                  </a:schemeClr>
                </a:solidFill>
                <a:effectLst/>
                <a:ea typeface="Calibri" panose="020F0502020204030204" pitchFamily="34" charset="0"/>
                <a:cs typeface="Arial" panose="020B0604020202020204" pitchFamily="34" charset="0"/>
              </a:rPr>
              <a:t>Public Sector</a:t>
            </a:r>
          </a:p>
          <a:p>
            <a:pPr algn="ctr"/>
            <a:r>
              <a:rPr lang="en-US" sz="2400" dirty="0">
                <a:solidFill>
                  <a:schemeClr val="tx1">
                    <a:lumMod val="50000"/>
                    <a:lumOff val="50000"/>
                  </a:schemeClr>
                </a:solidFill>
                <a:ea typeface="Calibri" panose="020F0502020204030204" pitchFamily="34" charset="0"/>
                <a:cs typeface="Arial" panose="020B0604020202020204" pitchFamily="34" charset="0"/>
              </a:rPr>
              <a:t>Artificial Intelligence Dissertation Committee Chair - </a:t>
            </a:r>
            <a:r>
              <a:rPr lang="en-US" sz="2400" dirty="0">
                <a:solidFill>
                  <a:schemeClr val="tx1">
                    <a:lumMod val="50000"/>
                    <a:lumOff val="50000"/>
                  </a:schemeClr>
                </a:solidFill>
                <a:effectLst/>
                <a:ea typeface="Calibri" panose="020F0502020204030204" pitchFamily="34" charset="0"/>
                <a:cs typeface="Arial" panose="020B0604020202020204" pitchFamily="34" charset="0"/>
              </a:rPr>
              <a:t>Capitol Technology University</a:t>
            </a:r>
          </a:p>
          <a:p>
            <a:endParaRPr lang="en-US" dirty="0"/>
          </a:p>
          <a:p>
            <a:endParaRPr lang="en-US" dirty="0"/>
          </a:p>
        </p:txBody>
      </p:sp>
    </p:spTree>
    <p:extLst>
      <p:ext uri="{BB962C8B-B14F-4D97-AF65-F5344CB8AC3E}">
        <p14:creationId xmlns:p14="http://schemas.microsoft.com/office/powerpoint/2010/main" val="14825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2552700" y="63145"/>
            <a:ext cx="7086600" cy="991169"/>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Links of Interest, Current &amp; Upcoming Works, Contact Info</a:t>
            </a:r>
            <a:endParaRPr lang="en-US" sz="2800" dirty="0">
              <a:effectLst/>
              <a:latin typeface="+mj-l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0" y="1054314"/>
            <a:ext cx="12192000" cy="6181757"/>
          </a:xfrm>
          <a:prstGeom prst="rect">
            <a:avLst/>
          </a:prstGeom>
          <a:noFill/>
        </p:spPr>
        <p:txBody>
          <a:bodyPr wrap="square" rtlCol="0">
            <a:spAutoFit/>
          </a:bodyPr>
          <a:lstStyle/>
          <a:p>
            <a:pPr algn="l"/>
            <a:r>
              <a:rPr lang="en-AU" sz="1300" b="1" dirty="0">
                <a:ea typeface="Calibri" panose="020F0502020204030204" pitchFamily="34" charset="0"/>
                <a:cs typeface="Arial" panose="020B0604020202020204" pitchFamily="34" charset="0"/>
              </a:rPr>
              <a:t>Links: </a:t>
            </a:r>
          </a:p>
          <a:p>
            <a:pPr marL="285750" indent="-285750" algn="l">
              <a:buFont typeface="Wingdings" panose="05000000000000000000" pitchFamily="2" charset="2"/>
              <a:buChar char="§"/>
            </a:pPr>
            <a:endParaRPr lang="en-AU" sz="1300" b="1" dirty="0">
              <a:ea typeface="Calibri" panose="020F0502020204030204" pitchFamily="34" charset="0"/>
              <a:cs typeface="Arial" panose="020B0604020202020204" pitchFamily="34" charset="0"/>
              <a:hlinkClick r:id="rId3"/>
            </a:endParaRPr>
          </a:p>
          <a:p>
            <a:pPr marL="285750" indent="-285750" algn="l">
              <a:buFont typeface="Wingdings" panose="05000000000000000000" pitchFamily="2" charset="2"/>
              <a:buChar char="§"/>
            </a:pPr>
            <a:r>
              <a:rPr lang="en-US" sz="1300" dirty="0"/>
              <a:t>Deep learning models for global coordinate transformations that linearise PDEs – YouTube</a:t>
            </a:r>
            <a:endParaRPr lang="en-US" sz="1300" i="0" dirty="0">
              <a:effectLst/>
              <a:latin typeface="Roboto" panose="02000000000000000000" pitchFamily="2" charset="0"/>
            </a:endParaRPr>
          </a:p>
          <a:p>
            <a:pPr marL="285750" marR="0" indent="-285750">
              <a:lnSpc>
                <a:spcPct val="107000"/>
              </a:lnSpc>
              <a:spcBef>
                <a:spcPts val="0"/>
              </a:spcBef>
              <a:spcAft>
                <a:spcPts val="0"/>
              </a:spcAft>
              <a:buFont typeface="Wingdings" panose="05000000000000000000" pitchFamily="2" charset="2"/>
              <a:buChar char="§"/>
              <a:tabLst>
                <a:tab pos="2971800" algn="ctr"/>
                <a:tab pos="5943600" algn="r"/>
              </a:tabLst>
            </a:pPr>
            <a:r>
              <a:rPr lang="en-US" sz="1300" dirty="0"/>
              <a:t>Rethinking Physics Informed Neural Networks [NeurIPS'21] – YouTube</a:t>
            </a:r>
          </a:p>
          <a:p>
            <a:pPr marL="285750" marR="0" indent="-285750">
              <a:lnSpc>
                <a:spcPct val="107000"/>
              </a:lnSpc>
              <a:spcBef>
                <a:spcPts val="0"/>
              </a:spcBef>
              <a:spcAft>
                <a:spcPts val="0"/>
              </a:spcAft>
              <a:buFont typeface="Wingdings" panose="05000000000000000000" pitchFamily="2" charset="2"/>
              <a:buChar char="§"/>
              <a:tabLst>
                <a:tab pos="2971800" algn="ctr"/>
                <a:tab pos="5943600" algn="r"/>
              </a:tabLst>
            </a:pPr>
            <a:r>
              <a:rPr lang="en-AU" sz="1300" dirty="0">
                <a:ea typeface="Calibri" panose="020F0502020204030204" pitchFamily="34" charset="0"/>
                <a:cs typeface="Arial" panose="020B0604020202020204" pitchFamily="34" charset="0"/>
              </a:rPr>
              <a:t>https://www.pnnl.gov/search?keyword=physics-informed</a:t>
            </a:r>
          </a:p>
          <a:p>
            <a:pPr marL="285750" marR="0" indent="-285750">
              <a:lnSpc>
                <a:spcPct val="107000"/>
              </a:lnSpc>
              <a:spcBef>
                <a:spcPts val="0"/>
              </a:spcBef>
              <a:spcAft>
                <a:spcPts val="0"/>
              </a:spcAft>
              <a:buFont typeface="Wingdings" panose="05000000000000000000" pitchFamily="2" charset="2"/>
              <a:buChar char="§"/>
              <a:tabLst>
                <a:tab pos="2971800" algn="ctr"/>
                <a:tab pos="5943600" algn="r"/>
              </a:tabLst>
            </a:pPr>
            <a:endParaRPr lang="en-AU" sz="1300" dirty="0">
              <a:ea typeface="Calibri" panose="020F0502020204030204" pitchFamily="34" charset="0"/>
              <a:cs typeface="Arial" panose="020B0604020202020204" pitchFamily="34" charset="0"/>
            </a:endParaRPr>
          </a:p>
          <a:p>
            <a:pPr marR="0">
              <a:lnSpc>
                <a:spcPct val="107000"/>
              </a:lnSpc>
              <a:spcBef>
                <a:spcPts val="0"/>
              </a:spcBef>
              <a:spcAft>
                <a:spcPts val="0"/>
              </a:spcAft>
              <a:tabLst>
                <a:tab pos="2971800" algn="ctr"/>
                <a:tab pos="5943600" algn="r"/>
              </a:tabLst>
            </a:pPr>
            <a:r>
              <a:rPr lang="en-AU" sz="1300" b="1" dirty="0">
                <a:ea typeface="Calibri" panose="020F0502020204030204" pitchFamily="34" charset="0"/>
                <a:cs typeface="Arial" panose="020B0604020202020204" pitchFamily="34" charset="0"/>
              </a:rPr>
              <a:t>Pre-Print:  </a:t>
            </a:r>
            <a:r>
              <a:rPr lang="en-AU" sz="1300" b="1" i="1" dirty="0">
                <a:solidFill>
                  <a:schemeClr val="accent5">
                    <a:lumMod val="75000"/>
                  </a:schemeClr>
                </a:solidFill>
                <a:ea typeface="Calibri" panose="020F0502020204030204" pitchFamily="34" charset="0"/>
                <a:cs typeface="Arial" panose="020B0604020202020204" pitchFamily="34" charset="0"/>
              </a:rPr>
              <a:t>Plant Breeding Biomolecular Classification in Quantum Bayesianism (QBism) Physics- Informed Neural Network Architecture – </a:t>
            </a:r>
            <a:r>
              <a:rPr lang="en-AU" sz="1300" b="1" dirty="0">
                <a:ea typeface="Calibri" panose="020F0502020204030204" pitchFamily="34" charset="0"/>
                <a:cs typeface="Arial" panose="020B0604020202020204" pitchFamily="34" charset="0"/>
              </a:rPr>
              <a:t>EarthArXiv.org</a:t>
            </a:r>
            <a:endParaRPr lang="en-AU" sz="1300" i="1" dirty="0">
              <a:solidFill>
                <a:schemeClr val="accent5">
                  <a:lumMod val="75000"/>
                </a:schemeClr>
              </a:solidFill>
              <a:ea typeface="Calibri" panose="020F0502020204030204" pitchFamily="34" charset="0"/>
              <a:cs typeface="Arial" panose="020B0604020202020204" pitchFamily="34" charset="0"/>
            </a:endParaRPr>
          </a:p>
          <a:p>
            <a:pPr algn="ctr">
              <a:lnSpc>
                <a:spcPct val="107000"/>
              </a:lnSpc>
              <a:tabLst>
                <a:tab pos="2971800" algn="ctr"/>
                <a:tab pos="5943600" algn="r"/>
              </a:tabLst>
            </a:pPr>
            <a:endParaRPr lang="en-US" sz="1300" i="1" dirty="0">
              <a:latin typeface="+mj-lt"/>
              <a:ea typeface="Times New Roman" panose="02020603050405020304" pitchFamily="18" charset="0"/>
            </a:endParaRPr>
          </a:p>
          <a:p>
            <a:pPr algn="ctr">
              <a:lnSpc>
                <a:spcPct val="107000"/>
              </a:lnSpc>
              <a:tabLst>
                <a:tab pos="2971800" algn="ctr"/>
                <a:tab pos="5943600" algn="r"/>
              </a:tabLst>
            </a:pPr>
            <a:r>
              <a:rPr lang="en-US" sz="1300" i="1" dirty="0">
                <a:latin typeface="+mj-lt"/>
                <a:ea typeface="Times New Roman" panose="02020603050405020304" pitchFamily="18" charset="0"/>
              </a:rPr>
              <a:t>B. Keary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Tenorite"/>
                <a:ea typeface="Times New Roman" panose="02020603050405020304" pitchFamily="18" charset="0"/>
                <a:cs typeface="+mn-cs"/>
              </a:rPr>
              <a:t>A.J. Perry</a:t>
            </a:r>
            <a:endParaRPr lang="en-AU" sz="1300" dirty="0">
              <a:effectLst/>
              <a:ea typeface="Calibri" panose="020F0502020204030204" pitchFamily="34" charset="0"/>
              <a:cs typeface="Arial" panose="020B0604020202020204" pitchFamily="34" charset="0"/>
            </a:endParaRPr>
          </a:p>
          <a:p>
            <a:pPr marL="0" marR="0">
              <a:lnSpc>
                <a:spcPts val="1800"/>
              </a:lnSpc>
              <a:spcBef>
                <a:spcPts val="0"/>
              </a:spcBef>
              <a:spcAft>
                <a:spcPts val="1200"/>
              </a:spcAft>
            </a:pPr>
            <a:r>
              <a:rPr lang="en-AU" sz="1300" b="1" dirty="0">
                <a:ea typeface="Calibri" panose="020F0502020204030204" pitchFamily="34" charset="0"/>
                <a:cs typeface="Arial" panose="020B0604020202020204" pitchFamily="34" charset="0"/>
              </a:rPr>
              <a:t>Upcoming:  </a:t>
            </a:r>
          </a:p>
          <a:p>
            <a:pPr marL="285750" marR="0" indent="-285750">
              <a:lnSpc>
                <a:spcPts val="1800"/>
              </a:lnSpc>
              <a:spcBef>
                <a:spcPts val="0"/>
              </a:spcBef>
              <a:spcAft>
                <a:spcPts val="1200"/>
              </a:spcAft>
              <a:buFont typeface="Wingdings" panose="05000000000000000000" pitchFamily="2" charset="2"/>
              <a:buChar char="§"/>
            </a:pPr>
            <a:r>
              <a:rPr lang="en-US" sz="1300" b="1" i="1" dirty="0">
                <a:solidFill>
                  <a:schemeClr val="accent5">
                    <a:lumMod val="75000"/>
                  </a:schemeClr>
                </a:solidFill>
                <a:effectLst/>
                <a:latin typeface="+mj-lt"/>
                <a:ea typeface="Times New Roman" panose="02020603050405020304" pitchFamily="18" charset="0"/>
              </a:rPr>
              <a:t>Metadata Causal Inference of Concept Drifts in Statistical-Relational Machine Learning:  Predictive Analytics Using Graph Theory Methods in Cyber-Defense</a:t>
            </a:r>
          </a:p>
          <a:p>
            <a:pPr algn="ctr">
              <a:lnSpc>
                <a:spcPct val="107000"/>
              </a:lnSpc>
              <a:tabLst>
                <a:tab pos="2971800" algn="ctr"/>
                <a:tab pos="5943600" algn="r"/>
              </a:tabLst>
            </a:pPr>
            <a:r>
              <a:rPr lang="en-US" sz="1300" i="1" dirty="0">
                <a:solidFill>
                  <a:prstClr val="black"/>
                </a:solidFill>
                <a:ea typeface="Times New Roman" panose="02020603050405020304" pitchFamily="18" charset="0"/>
              </a:rPr>
              <a:t>A.J. Perry</a:t>
            </a:r>
          </a:p>
          <a:p>
            <a:pPr algn="ctr">
              <a:lnSpc>
                <a:spcPct val="107000"/>
              </a:lnSpc>
              <a:tabLst>
                <a:tab pos="2971800" algn="ctr"/>
                <a:tab pos="5943600" algn="r"/>
              </a:tabLst>
            </a:pPr>
            <a:r>
              <a:rPr lang="en-US" sz="1300" i="1" dirty="0">
                <a:latin typeface="+mj-lt"/>
                <a:ea typeface="Times New Roman" panose="02020603050405020304" pitchFamily="18" charset="0"/>
              </a:rPr>
              <a:t>B. Keary</a:t>
            </a:r>
          </a:p>
          <a:p>
            <a:pPr algn="ctr">
              <a:lnSpc>
                <a:spcPct val="107000"/>
              </a:lnSpc>
              <a:tabLst>
                <a:tab pos="2971800" algn="ctr"/>
                <a:tab pos="5943600" algn="r"/>
              </a:tabLst>
            </a:pPr>
            <a:r>
              <a:rPr lang="en-US" sz="1300" i="1" dirty="0">
                <a:latin typeface="+mj-lt"/>
                <a:ea typeface="Times New Roman" panose="02020603050405020304" pitchFamily="18" charset="0"/>
              </a:rPr>
              <a:t>P. Kulp</a:t>
            </a:r>
          </a:p>
          <a:p>
            <a:pPr algn="ctr">
              <a:lnSpc>
                <a:spcPct val="107000"/>
              </a:lnSpc>
              <a:tabLst>
                <a:tab pos="2971800" algn="ctr"/>
                <a:tab pos="5943600" algn="r"/>
              </a:tabLst>
            </a:pPr>
            <a:endParaRPr lang="en-US" sz="1300" i="1" dirty="0">
              <a:latin typeface="+mj-lt"/>
              <a:ea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300" b="1" i="1" dirty="0">
                <a:solidFill>
                  <a:schemeClr val="accent5">
                    <a:lumMod val="75000"/>
                  </a:schemeClr>
                </a:solidFill>
                <a:effectLst/>
                <a:ea typeface="Calibri" panose="020F0502020204030204" pitchFamily="34" charset="0"/>
                <a:cs typeface="Times New Roman" panose="02020603050405020304" pitchFamily="18" charset="0"/>
              </a:rPr>
              <a:t>Scientific and Probabilistic Approaches to the Quantification of Human Capital Management:  How Machine Learning is Advancing Human Resources</a:t>
            </a:r>
            <a:endParaRPr lang="en-US" sz="1300" i="1" dirty="0">
              <a:solidFill>
                <a:schemeClr val="accent5">
                  <a:lumMod val="75000"/>
                </a:schemeClr>
              </a:solidFill>
              <a:effectLst/>
              <a:ea typeface="Calibri" panose="020F0502020204030204" pitchFamily="34" charset="0"/>
              <a:cs typeface="Times New Roman" panose="02020603050405020304" pitchFamily="18" charset="0"/>
            </a:endParaRPr>
          </a:p>
          <a:p>
            <a:pPr algn="ctr">
              <a:lnSpc>
                <a:spcPct val="107000"/>
              </a:lnSpc>
              <a:tabLst>
                <a:tab pos="2971800" algn="ctr"/>
                <a:tab pos="5943600" algn="r"/>
              </a:tabLst>
            </a:pPr>
            <a:r>
              <a:rPr lang="en-US" sz="1300" i="1" dirty="0">
                <a:latin typeface="+mj-lt"/>
                <a:ea typeface="Times New Roman" panose="02020603050405020304" pitchFamily="18" charset="0"/>
              </a:rPr>
              <a:t>B. Keary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Tenorite"/>
                <a:ea typeface="Times New Roman" panose="02020603050405020304" pitchFamily="18" charset="0"/>
                <a:cs typeface="+mn-cs"/>
              </a:rPr>
              <a:t>A.J. Perry</a:t>
            </a:r>
            <a:endParaRPr lang="en-AU" sz="1300" dirty="0">
              <a:effectLst/>
              <a:ea typeface="Calibri" panose="020F0502020204030204" pitchFamily="34" charset="0"/>
              <a:cs typeface="Arial" panose="020B0604020202020204" pitchFamily="34" charset="0"/>
            </a:endParaRPr>
          </a:p>
          <a:p>
            <a:pPr marL="0" marR="0">
              <a:spcBef>
                <a:spcPts val="0"/>
              </a:spcBef>
              <a:spcAft>
                <a:spcPts val="1200"/>
              </a:spcAft>
            </a:pPr>
            <a:r>
              <a:rPr lang="en-US" sz="1300" b="1" dirty="0">
                <a:latin typeface="+mj-lt"/>
                <a:ea typeface="Times New Roman" panose="02020603050405020304" pitchFamily="18" charset="0"/>
              </a:rPr>
              <a:t>Contact:  </a:t>
            </a:r>
            <a:r>
              <a:rPr lang="en-US" sz="1300" dirty="0">
                <a:latin typeface="+mj-lt"/>
                <a:ea typeface="Times New Roman" panose="02020603050405020304" pitchFamily="18" charset="0"/>
                <a:hlinkClick r:id="rId4"/>
              </a:rPr>
              <a:t>kaperry@captechu.edu</a:t>
            </a:r>
            <a:endParaRPr lang="en-US" sz="1300" dirty="0">
              <a:latin typeface="+mj-lt"/>
              <a:ea typeface="Times New Roman" panose="02020603050405020304" pitchFamily="18" charset="0"/>
            </a:endParaRPr>
          </a:p>
          <a:p>
            <a:pPr marL="0" marR="0">
              <a:spcBef>
                <a:spcPts val="0"/>
              </a:spcBef>
              <a:spcAft>
                <a:spcPts val="1200"/>
              </a:spcAft>
            </a:pPr>
            <a:r>
              <a:rPr lang="en-US" sz="1300" b="1" dirty="0">
                <a:latin typeface="+mj-lt"/>
                <a:ea typeface="Times New Roman" panose="02020603050405020304" pitchFamily="18" charset="0"/>
              </a:rPr>
              <a:t>GitHub:</a:t>
            </a:r>
            <a:r>
              <a:rPr lang="en-US" sz="1300" dirty="0">
                <a:latin typeface="+mj-lt"/>
                <a:ea typeface="Times New Roman" panose="02020603050405020304" pitchFamily="18" charset="0"/>
              </a:rPr>
              <a:t>  https://github.com/AJ-Perry</a:t>
            </a:r>
          </a:p>
          <a:p>
            <a:pPr marL="0" marR="0" algn="ctr">
              <a:lnSpc>
                <a:spcPts val="1800"/>
              </a:lnSpc>
              <a:spcBef>
                <a:spcPts val="0"/>
              </a:spcBef>
              <a:spcAft>
                <a:spcPts val="1200"/>
              </a:spcAft>
            </a:pPr>
            <a:endParaRPr lang="en-US" sz="1100" i="1" dirty="0">
              <a:effectLst/>
              <a:latin typeface="+mj-lt"/>
              <a:ea typeface="Times New Roman" panose="02020603050405020304" pitchFamily="18" charset="0"/>
            </a:endParaRPr>
          </a:p>
          <a:p>
            <a:pPr marL="0" marR="0">
              <a:lnSpc>
                <a:spcPct val="107000"/>
              </a:lnSpc>
              <a:spcBef>
                <a:spcPts val="0"/>
              </a:spcBef>
              <a:spcAft>
                <a:spcPts val="0"/>
              </a:spcAft>
              <a:tabLst>
                <a:tab pos="2971800" algn="ctr"/>
                <a:tab pos="5943600" algn="r"/>
              </a:tabLst>
            </a:pPr>
            <a:endParaRPr lang="en-US" sz="1600" dirty="0">
              <a:effectLs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04200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9D559-2A29-9589-4D1B-44A4748DC28B}"/>
              </a:ext>
            </a:extLst>
          </p:cNvPr>
          <p:cNvSpPr txBox="1"/>
          <p:nvPr/>
        </p:nvSpPr>
        <p:spPr>
          <a:xfrm>
            <a:off x="0" y="914400"/>
            <a:ext cx="12192000" cy="3838230"/>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1800" b="1" dirty="0">
                <a:effectLst/>
                <a:ea typeface="Calibri" panose="020F0502020204030204" pitchFamily="34" charset="0"/>
                <a:cs typeface="Arial" panose="020B0604020202020204" pitchFamily="34" charset="0"/>
              </a:rPr>
              <a:t>References</a:t>
            </a:r>
          </a:p>
          <a:p>
            <a:pPr marL="0" marR="0" algn="ctr">
              <a:lnSpc>
                <a:spcPct val="107000"/>
              </a:lnSpc>
              <a:spcBef>
                <a:spcPts val="0"/>
              </a:spcBef>
              <a:spcAft>
                <a:spcPts val="0"/>
              </a:spcAft>
              <a:tabLst>
                <a:tab pos="2971800" algn="ctr"/>
                <a:tab pos="5943600" algn="r"/>
              </a:tabLst>
            </a:pPr>
            <a:endParaRPr lang="en-AU" b="1" dirty="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US" sz="1200" b="0" i="0" dirty="0">
                <a:solidFill>
                  <a:srgbClr val="222222"/>
                </a:solidFill>
                <a:effectLst/>
                <a:latin typeface="+mj-lt"/>
              </a:rPr>
              <a:t>[1] </a:t>
            </a:r>
            <a:r>
              <a:rPr lang="en-US" sz="1200" b="0" i="0" dirty="0" err="1">
                <a:solidFill>
                  <a:srgbClr val="222222"/>
                </a:solidFill>
                <a:effectLst/>
                <a:latin typeface="+mj-lt"/>
              </a:rPr>
              <a:t>Muthukrishnan</a:t>
            </a:r>
            <a:r>
              <a:rPr lang="en-US" sz="1200" b="0" i="0" dirty="0">
                <a:solidFill>
                  <a:srgbClr val="222222"/>
                </a:solidFill>
                <a:effectLst/>
                <a:latin typeface="+mj-lt"/>
              </a:rPr>
              <a:t>, N., </a:t>
            </a:r>
            <a:r>
              <a:rPr lang="en-US" sz="1200" b="0" i="0" dirty="0" err="1">
                <a:solidFill>
                  <a:srgbClr val="222222"/>
                </a:solidFill>
                <a:effectLst/>
                <a:latin typeface="+mj-lt"/>
              </a:rPr>
              <a:t>Maleki</a:t>
            </a:r>
            <a:r>
              <a:rPr lang="en-US" sz="1200" b="0" i="0" dirty="0">
                <a:solidFill>
                  <a:srgbClr val="222222"/>
                </a:solidFill>
                <a:effectLst/>
                <a:latin typeface="+mj-lt"/>
              </a:rPr>
              <a:t>, F., Ovens, K., Reinhold, C., </a:t>
            </a:r>
            <a:r>
              <a:rPr lang="en-US" sz="1200" b="0" i="0" dirty="0" err="1">
                <a:solidFill>
                  <a:srgbClr val="222222"/>
                </a:solidFill>
                <a:effectLst/>
                <a:latin typeface="+mj-lt"/>
              </a:rPr>
              <a:t>Forghani</a:t>
            </a:r>
            <a:r>
              <a:rPr lang="en-US" sz="1200" b="0" i="0" dirty="0">
                <a:solidFill>
                  <a:srgbClr val="222222"/>
                </a:solidFill>
                <a:effectLst/>
                <a:latin typeface="+mj-lt"/>
              </a:rPr>
              <a:t>, B.,- &amp; </a:t>
            </a:r>
            <a:r>
              <a:rPr lang="en-US" sz="1200" b="0" i="0" dirty="0" err="1">
                <a:solidFill>
                  <a:srgbClr val="222222"/>
                </a:solidFill>
                <a:effectLst/>
                <a:latin typeface="+mj-lt"/>
              </a:rPr>
              <a:t>Forghani</a:t>
            </a:r>
            <a:r>
              <a:rPr lang="en-US" sz="1200" b="0" i="0" dirty="0">
                <a:solidFill>
                  <a:srgbClr val="222222"/>
                </a:solidFill>
                <a:effectLst/>
                <a:latin typeface="+mj-lt"/>
              </a:rPr>
              <a:t>, R. (2020). Brief history of artificial intelligence. </a:t>
            </a:r>
            <a:r>
              <a:rPr lang="en-US" sz="1200" b="0" i="1" dirty="0">
                <a:solidFill>
                  <a:srgbClr val="222222"/>
                </a:solidFill>
                <a:effectLst/>
                <a:latin typeface="+mj-lt"/>
              </a:rPr>
              <a:t>Neuroimaging Clinics</a:t>
            </a:r>
            <a:r>
              <a:rPr lang="en-US" sz="1200" b="0" i="0" dirty="0">
                <a:solidFill>
                  <a:srgbClr val="222222"/>
                </a:solidFill>
                <a:effectLst/>
                <a:latin typeface="+mj-lt"/>
              </a:rPr>
              <a:t>, </a:t>
            </a:r>
            <a:r>
              <a:rPr lang="en-US" sz="1200" b="0" i="1" dirty="0">
                <a:solidFill>
                  <a:srgbClr val="222222"/>
                </a:solidFill>
                <a:effectLst/>
                <a:latin typeface="+mj-lt"/>
              </a:rPr>
              <a:t>30</a:t>
            </a:r>
            <a:r>
              <a:rPr lang="en-US" sz="1200" b="0" i="0" dirty="0">
                <a:solidFill>
                  <a:srgbClr val="222222"/>
                </a:solidFill>
                <a:effectLst/>
                <a:latin typeface="+mj-lt"/>
              </a:rPr>
              <a:t>(4), 393-399.</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[2] </a:t>
            </a:r>
            <a:r>
              <a:rPr lang="en-US" sz="1200" b="0" i="0" dirty="0">
                <a:solidFill>
                  <a:srgbClr val="222222"/>
                </a:solidFill>
                <a:effectLst/>
                <a:latin typeface="+mj-lt"/>
              </a:rPr>
              <a:t>Karniadakis, G. E., Kevrekidis, I. G., Lu, L., Perdikaris, P., Wang, S., &amp; Yang, L. (2021). Physics-informed machine learning. </a:t>
            </a:r>
            <a:r>
              <a:rPr lang="en-US" sz="1200" b="0" i="1" dirty="0">
                <a:solidFill>
                  <a:srgbClr val="222222"/>
                </a:solidFill>
                <a:effectLst/>
                <a:latin typeface="+mj-lt"/>
              </a:rPr>
              <a:t>Nature Reviews Physics</a:t>
            </a:r>
            <a:r>
              <a:rPr lang="en-US" sz="1200" b="0" i="0" dirty="0">
                <a:solidFill>
                  <a:srgbClr val="222222"/>
                </a:solidFill>
                <a:effectLst/>
                <a:latin typeface="+mj-lt"/>
              </a:rPr>
              <a:t>, </a:t>
            </a:r>
            <a:r>
              <a:rPr lang="en-US" sz="1200" b="0" i="1" dirty="0">
                <a:solidFill>
                  <a:srgbClr val="222222"/>
                </a:solidFill>
                <a:effectLst/>
                <a:latin typeface="+mj-lt"/>
              </a:rPr>
              <a:t>3</a:t>
            </a:r>
            <a:r>
              <a:rPr lang="en-US" sz="1200" b="0" i="0" dirty="0">
                <a:solidFill>
                  <a:srgbClr val="222222"/>
                </a:solidFill>
                <a:effectLst/>
                <a:latin typeface="+mj-lt"/>
              </a:rPr>
              <a:t>(6), 422-440.</a:t>
            </a:r>
          </a:p>
          <a:p>
            <a:pPr marL="0" marR="0" algn="just">
              <a:lnSpc>
                <a:spcPct val="107000"/>
              </a:lnSpc>
              <a:spcBef>
                <a:spcPts val="0"/>
              </a:spcBef>
              <a:spcAft>
                <a:spcPts val="0"/>
              </a:spcAft>
              <a:tabLst>
                <a:tab pos="2971800" algn="ctr"/>
                <a:tab pos="5943600" algn="r"/>
              </a:tabLst>
            </a:pPr>
            <a:r>
              <a:rPr lang="en-US" sz="1200" b="0" i="0" dirty="0">
                <a:solidFill>
                  <a:srgbClr val="222222"/>
                </a:solidFill>
                <a:effectLst/>
                <a:latin typeface="+mj-lt"/>
              </a:rPr>
              <a:t>[3] Almgren, A., DeMar, P., Vetter, J., Riley, K., </a:t>
            </a:r>
            <a:r>
              <a:rPr lang="en-US" sz="1200" b="0" i="0" dirty="0" err="1">
                <a:solidFill>
                  <a:srgbClr val="222222"/>
                </a:solidFill>
                <a:effectLst/>
                <a:latin typeface="+mj-lt"/>
              </a:rPr>
              <a:t>Antypas</a:t>
            </a:r>
            <a:r>
              <a:rPr lang="en-US" sz="1200" b="0" i="0" dirty="0">
                <a:solidFill>
                  <a:srgbClr val="222222"/>
                </a:solidFill>
                <a:effectLst/>
                <a:latin typeface="+mj-lt"/>
              </a:rPr>
              <a:t>, K., Bard, D., ... &amp; Williams, S. (2017). </a:t>
            </a:r>
            <a:r>
              <a:rPr lang="en-US" sz="1200" b="0" i="1" dirty="0">
                <a:solidFill>
                  <a:srgbClr val="222222"/>
                </a:solidFill>
                <a:effectLst/>
                <a:latin typeface="+mj-lt"/>
              </a:rPr>
              <a:t>Advanced scientific computing research </a:t>
            </a:r>
            <a:r>
              <a:rPr lang="en-US" sz="1200" b="0" i="1" dirty="0" err="1">
                <a:solidFill>
                  <a:srgbClr val="222222"/>
                </a:solidFill>
                <a:effectLst/>
                <a:latin typeface="+mj-lt"/>
              </a:rPr>
              <a:t>exascale</a:t>
            </a:r>
            <a:r>
              <a:rPr lang="en-US" sz="1200" b="0" i="1" dirty="0">
                <a:solidFill>
                  <a:srgbClr val="222222"/>
                </a:solidFill>
                <a:effectLst/>
                <a:latin typeface="+mj-lt"/>
              </a:rPr>
              <a:t> requirements review. an office of science review sponsored by advanced scientific computing research, </a:t>
            </a:r>
            <a:r>
              <a:rPr lang="en-US" sz="1200" b="0" i="1" dirty="0" err="1">
                <a:solidFill>
                  <a:srgbClr val="222222"/>
                </a:solidFill>
                <a:effectLst/>
                <a:latin typeface="+mj-lt"/>
              </a:rPr>
              <a:t>september</a:t>
            </a:r>
            <a:r>
              <a:rPr lang="en-US" sz="1200" b="0" i="1" dirty="0">
                <a:solidFill>
                  <a:srgbClr val="222222"/>
                </a:solidFill>
                <a:effectLst/>
                <a:latin typeface="+mj-lt"/>
              </a:rPr>
              <a:t> 27-29, 2016, </a:t>
            </a:r>
            <a:r>
              <a:rPr lang="en-US" sz="1200" b="0" i="1" dirty="0" err="1">
                <a:solidFill>
                  <a:srgbClr val="222222"/>
                </a:solidFill>
                <a:effectLst/>
                <a:latin typeface="+mj-lt"/>
              </a:rPr>
              <a:t>rockville</a:t>
            </a:r>
            <a:r>
              <a:rPr lang="en-US" sz="1200" b="0" i="1" dirty="0">
                <a:solidFill>
                  <a:srgbClr val="222222"/>
                </a:solidFill>
                <a:effectLst/>
                <a:latin typeface="+mj-lt"/>
              </a:rPr>
              <a:t>, </a:t>
            </a:r>
            <a:r>
              <a:rPr lang="en-US" sz="1200" b="0" i="1" dirty="0" err="1">
                <a:solidFill>
                  <a:srgbClr val="222222"/>
                </a:solidFill>
                <a:effectLst/>
                <a:latin typeface="+mj-lt"/>
              </a:rPr>
              <a:t>maryland</a:t>
            </a:r>
            <a:r>
              <a:rPr lang="en-US" sz="1200" b="0" i="0" dirty="0">
                <a:solidFill>
                  <a:srgbClr val="222222"/>
                </a:solidFill>
                <a:effectLst/>
                <a:latin typeface="+mj-lt"/>
              </a:rPr>
              <a:t>. Argonne National Lab.(ANL), Argonne, IL (United States). Argonne Leadership Computing Facility. </a:t>
            </a:r>
          </a:p>
          <a:p>
            <a:pPr marL="0" marR="0">
              <a:lnSpc>
                <a:spcPct val="107000"/>
              </a:lnSpc>
              <a:spcBef>
                <a:spcPts val="0"/>
              </a:spcBef>
              <a:spcAft>
                <a:spcPts val="0"/>
              </a:spcAft>
              <a:tabLst>
                <a:tab pos="2971800" algn="ctr"/>
                <a:tab pos="5943600" algn="r"/>
              </a:tabLst>
            </a:pPr>
            <a:r>
              <a:rPr lang="en-US" sz="1200" b="0" i="0" dirty="0">
                <a:solidFill>
                  <a:srgbClr val="222222"/>
                </a:solidFill>
                <a:effectLst/>
                <a:latin typeface="+mj-lt"/>
              </a:rPr>
              <a:t>[4] Radford, J., &amp; Joseph, K. (2020). Theory In, Theory Out: The Uses of Social Theory in Machine Learning for Social Science. </a:t>
            </a:r>
            <a:r>
              <a:rPr lang="en-US" sz="1200" b="0" i="1" dirty="0">
                <a:solidFill>
                  <a:srgbClr val="222222"/>
                </a:solidFill>
                <a:effectLst/>
                <a:latin typeface="+mj-lt"/>
              </a:rPr>
              <a:t>Frontiers in Big Data</a:t>
            </a:r>
            <a:r>
              <a:rPr lang="en-US" sz="1200" b="0" i="0" dirty="0">
                <a:solidFill>
                  <a:srgbClr val="222222"/>
                </a:solidFill>
                <a:effectLst/>
                <a:latin typeface="+mj-lt"/>
              </a:rPr>
              <a:t>, </a:t>
            </a:r>
            <a:r>
              <a:rPr lang="en-US" sz="1200" b="0" i="1" dirty="0">
                <a:solidFill>
                  <a:srgbClr val="222222"/>
                </a:solidFill>
                <a:effectLst/>
                <a:latin typeface="+mj-lt"/>
              </a:rPr>
              <a:t>3</a:t>
            </a:r>
            <a:r>
              <a:rPr lang="en-US" sz="1200" b="0" i="0" dirty="0">
                <a:solidFill>
                  <a:srgbClr val="222222"/>
                </a:solidFill>
                <a:effectLst/>
                <a:latin typeface="+mj-lt"/>
              </a:rPr>
              <a:t>.</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[5] [6] Rackauckas, C., Ma, Y., Martensen, J., Warner, C., Zubov, K., Supekar, R., ... &amp; Edelman, A. (2020). Universal differential equations for scientific machine learning. arXiv preprint arXiv:2001.04385.</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[7] Miller, K. S. (2020). Partial differential equations in engineering problems. Courier Dover Publications.</a:t>
            </a:r>
          </a:p>
          <a:p>
            <a:pPr marL="0" marR="0">
              <a:lnSpc>
                <a:spcPct val="107000"/>
              </a:lnSpc>
              <a:spcBef>
                <a:spcPts val="0"/>
              </a:spcBef>
              <a:spcAft>
                <a:spcPts val="0"/>
              </a:spcAft>
              <a:tabLst>
                <a:tab pos="2971800" algn="ctr"/>
                <a:tab pos="5943600" algn="r"/>
              </a:tabLst>
            </a:pPr>
            <a:r>
              <a:rPr lang="en-US" sz="1200" dirty="0">
                <a:solidFill>
                  <a:srgbClr val="222222"/>
                </a:solidFill>
                <a:latin typeface="+mj-lt"/>
              </a:rPr>
              <a:t>[8] </a:t>
            </a:r>
            <a:r>
              <a:rPr lang="en-US" sz="1200" b="0" i="0" dirty="0">
                <a:solidFill>
                  <a:srgbClr val="222222"/>
                </a:solidFill>
                <a:effectLst/>
                <a:latin typeface="+mj-lt"/>
              </a:rPr>
              <a:t>Gin, C., Lusch, B., Brunton, S. L., &amp; Kutz, J. N. (2021). Deep learning models for global coordinate transformations that linearise PDEs. </a:t>
            </a:r>
            <a:r>
              <a:rPr lang="en-US" sz="1200" b="0" i="1" dirty="0">
                <a:solidFill>
                  <a:srgbClr val="222222"/>
                </a:solidFill>
                <a:effectLst/>
                <a:latin typeface="+mj-lt"/>
              </a:rPr>
              <a:t>European Journal of Applied Mathematics</a:t>
            </a:r>
            <a:r>
              <a:rPr lang="en-US" sz="1200" b="0" i="0" dirty="0">
                <a:solidFill>
                  <a:srgbClr val="222222"/>
                </a:solidFill>
                <a:effectLst/>
                <a:latin typeface="+mj-lt"/>
              </a:rPr>
              <a:t>, </a:t>
            </a:r>
            <a:r>
              <a:rPr lang="en-US" sz="1200" b="0" i="1" dirty="0">
                <a:solidFill>
                  <a:srgbClr val="222222"/>
                </a:solidFill>
                <a:effectLst/>
                <a:latin typeface="+mj-lt"/>
              </a:rPr>
              <a:t>32</a:t>
            </a:r>
            <a:r>
              <a:rPr lang="en-US" sz="1200" b="0" i="0" dirty="0">
                <a:solidFill>
                  <a:srgbClr val="222222"/>
                </a:solidFill>
                <a:effectLst/>
                <a:latin typeface="+mj-lt"/>
              </a:rPr>
              <a:t>(3), 515-539.</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[9][10] </a:t>
            </a:r>
            <a:r>
              <a:rPr lang="en-US" sz="1200" b="0" i="0" dirty="0">
                <a:solidFill>
                  <a:srgbClr val="222222"/>
                </a:solidFill>
                <a:effectLst/>
                <a:latin typeface="+mj-lt"/>
              </a:rPr>
              <a:t>Angée, S., Lozano-Argel, S. I., Montoya-Munera, E. N., Ospina-Arango, J. D., &amp; Tabares-Betancur, M. S. (2018, August). Towards an improved ASUM-DM process methodology for cross-disciplinary multi-organization big data &amp; analytics projects. In </a:t>
            </a:r>
            <a:r>
              <a:rPr lang="en-US" sz="1200" b="0" i="1" dirty="0">
                <a:solidFill>
                  <a:srgbClr val="222222"/>
                </a:solidFill>
                <a:effectLst/>
                <a:latin typeface="+mj-lt"/>
              </a:rPr>
              <a:t>International Conference on Knowledge Management in Organizations</a:t>
            </a:r>
            <a:r>
              <a:rPr lang="en-US" sz="1200" b="0" i="0" dirty="0">
                <a:solidFill>
                  <a:srgbClr val="222222"/>
                </a:solidFill>
                <a:effectLst/>
                <a:latin typeface="+mj-lt"/>
              </a:rPr>
              <a:t> (pp. 613-624). Springer, Cham.</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[11]</a:t>
            </a:r>
            <a:r>
              <a:rPr lang="en-US" sz="1200" b="0" i="0" dirty="0">
                <a:solidFill>
                  <a:srgbClr val="222222"/>
                </a:solidFill>
                <a:effectLst/>
                <a:latin typeface="+mj-lt"/>
              </a:rPr>
              <a:t> Zimmerman, M. J. (2002). Intrinsic vs. extrinsic value.</a:t>
            </a:r>
          </a:p>
          <a:p>
            <a:pPr marL="0" marR="0">
              <a:lnSpc>
                <a:spcPct val="107000"/>
              </a:lnSpc>
              <a:spcBef>
                <a:spcPts val="0"/>
              </a:spcBef>
              <a:spcAft>
                <a:spcPts val="0"/>
              </a:spcAft>
              <a:tabLst>
                <a:tab pos="2971800" algn="ctr"/>
                <a:tab pos="5943600" algn="r"/>
              </a:tabLst>
            </a:pPr>
            <a:r>
              <a:rPr lang="en-US" sz="1200" dirty="0">
                <a:solidFill>
                  <a:srgbClr val="222222"/>
                </a:solidFill>
                <a:latin typeface="+mj-lt"/>
                <a:ea typeface="Yu Mincho" panose="02020400000000000000" pitchFamily="18" charset="-128"/>
                <a:cs typeface="Arial" panose="020B0604020202020204" pitchFamily="34" charset="0"/>
              </a:rPr>
              <a:t>[12] Loyola, J. M. </a:t>
            </a:r>
            <a:r>
              <a:rPr lang="en-US" sz="1200" dirty="0" err="1">
                <a:solidFill>
                  <a:srgbClr val="222222"/>
                </a:solidFill>
                <a:latin typeface="+mj-lt"/>
                <a:ea typeface="Yu Mincho" panose="02020400000000000000" pitchFamily="18" charset="-128"/>
                <a:cs typeface="Arial" panose="020B0604020202020204" pitchFamily="34" charset="0"/>
              </a:rPr>
              <a:t>GSoC</a:t>
            </a:r>
            <a:r>
              <a:rPr lang="en-US" sz="1200" dirty="0">
                <a:solidFill>
                  <a:srgbClr val="222222"/>
                </a:solidFill>
                <a:latin typeface="+mj-lt"/>
                <a:ea typeface="Yu Mincho" panose="02020400000000000000" pitchFamily="18" charset="-128"/>
                <a:cs typeface="Arial" panose="020B0604020202020204" pitchFamily="34" charset="0"/>
              </a:rPr>
              <a:t> 2019 Final Evaluation.</a:t>
            </a:r>
          </a:p>
          <a:p>
            <a:pPr marL="0" marR="0">
              <a:lnSpc>
                <a:spcPct val="107000"/>
              </a:lnSpc>
              <a:spcBef>
                <a:spcPts val="0"/>
              </a:spcBef>
              <a:spcAft>
                <a:spcPts val="0"/>
              </a:spcAft>
              <a:tabLst>
                <a:tab pos="2971800" algn="ctr"/>
                <a:tab pos="5943600" algn="r"/>
              </a:tabLst>
            </a:pPr>
            <a:endParaRPr lang="en-US" sz="12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76597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2552700" y="353786"/>
            <a:ext cx="7086600" cy="526876"/>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Questions</a:t>
            </a:r>
            <a:endParaRPr lang="en-US" sz="2800" dirty="0">
              <a:effectLst/>
              <a:latin typeface="+mj-lt"/>
              <a:ea typeface="Yu Mincho" panose="02020400000000000000" pitchFamily="18" charset="-128"/>
              <a:cs typeface="Arial" panose="020B0604020202020204" pitchFamily="34" charset="0"/>
            </a:endParaRPr>
          </a:p>
        </p:txBody>
      </p:sp>
      <p:pic>
        <p:nvPicPr>
          <p:cNvPr id="3" name="Picture 2">
            <a:extLst>
              <a:ext uri="{FF2B5EF4-FFF2-40B4-BE49-F238E27FC236}">
                <a16:creationId xmlns:a16="http://schemas.microsoft.com/office/drawing/2014/main" id="{1B17D3E6-26F2-267D-D934-090789EA1225}"/>
              </a:ext>
            </a:extLst>
          </p:cNvPr>
          <p:cNvPicPr>
            <a:picLocks noChangeAspect="1"/>
          </p:cNvPicPr>
          <p:nvPr/>
        </p:nvPicPr>
        <p:blipFill>
          <a:blip r:embed="rId3"/>
          <a:stretch>
            <a:fillRect/>
          </a:stretch>
        </p:blipFill>
        <p:spPr>
          <a:xfrm>
            <a:off x="1829243" y="1166570"/>
            <a:ext cx="8533514" cy="51645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812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9D559-2A29-9589-4D1B-44A4748DC28B}"/>
              </a:ext>
            </a:extLst>
          </p:cNvPr>
          <p:cNvSpPr txBox="1"/>
          <p:nvPr/>
        </p:nvSpPr>
        <p:spPr>
          <a:xfrm>
            <a:off x="2557054" y="1894114"/>
            <a:ext cx="7086600" cy="4585871"/>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rgbClr val="000000"/>
                </a:solidFill>
                <a:effectLst/>
                <a:ea typeface="Calibri" panose="020F0502020204030204" pitchFamily="34" charset="0"/>
                <a:cs typeface="Arial" panose="020B0604020202020204" pitchFamily="34" charset="0"/>
              </a:rPr>
              <a:t>What is Physics-Informed Machine Learning (PIML) and its utility?</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Foundations of PIML.</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PIML in Action.</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Recommended Individual Development Environments (IDEs)</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What’s Next for PIML.</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Related links, works, contact info. </a:t>
            </a:r>
          </a:p>
          <a:p>
            <a:pPr marL="342900" indent="-342900">
              <a:buFont typeface="Wingdings" panose="05000000000000000000" pitchFamily="2" charset="2"/>
              <a:buChar char="§"/>
            </a:pPr>
            <a:r>
              <a:rPr lang="en-US" sz="2400" dirty="0">
                <a:solidFill>
                  <a:srgbClr val="000000"/>
                </a:solidFill>
                <a:effectLst/>
                <a:ea typeface="Calibri" panose="020F0502020204030204" pitchFamily="34" charset="0"/>
                <a:cs typeface="Arial" panose="020B0604020202020204" pitchFamily="34" charset="0"/>
              </a:rPr>
              <a:t>Questions.</a:t>
            </a:r>
          </a:p>
          <a:p>
            <a:pPr marL="342900" indent="-342900">
              <a:buFont typeface="Wingdings" panose="05000000000000000000" pitchFamily="2" charset="2"/>
              <a:buChar char="§"/>
            </a:pPr>
            <a:r>
              <a:rPr lang="en-US" sz="2400" dirty="0">
                <a:solidFill>
                  <a:srgbClr val="000000"/>
                </a:solidFill>
                <a:ea typeface="Calibri" panose="020F0502020204030204" pitchFamily="34" charset="0"/>
                <a:cs typeface="Arial" panose="020B0604020202020204" pitchFamily="34" charset="0"/>
              </a:rPr>
              <a:t>References.</a:t>
            </a:r>
            <a:endParaRPr lang="en-US" sz="2400" dirty="0">
              <a:solidFill>
                <a:srgbClr val="000000"/>
              </a:solidFill>
              <a:effectLst/>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endParaRPr lang="en-US" sz="2000" dirty="0">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endParaRPr lang="en-US" sz="1600" dirty="0">
              <a:cs typeface="Arial" panose="020B0604020202020204" pitchFamily="34" charset="0"/>
            </a:endParaRPr>
          </a:p>
          <a:p>
            <a:pPr marL="285750" indent="-285750">
              <a:buFont typeface="Wingdings" panose="05000000000000000000" pitchFamily="2" charset="2"/>
              <a:buChar char="§"/>
            </a:pPr>
            <a:endParaRPr lang="en-US" sz="1600" dirty="0">
              <a:cs typeface="Arial" panose="020B0604020202020204" pitchFamily="34" charset="0"/>
            </a:endParaRPr>
          </a:p>
        </p:txBody>
      </p:sp>
      <p:sp>
        <p:nvSpPr>
          <p:cNvPr id="3" name="TextBox 2">
            <a:extLst>
              <a:ext uri="{FF2B5EF4-FFF2-40B4-BE49-F238E27FC236}">
                <a16:creationId xmlns:a16="http://schemas.microsoft.com/office/drawing/2014/main" id="{5B8E71A3-AFA9-E432-B2D9-7D1F877F3C03}"/>
              </a:ext>
            </a:extLst>
          </p:cNvPr>
          <p:cNvSpPr txBox="1"/>
          <p:nvPr/>
        </p:nvSpPr>
        <p:spPr>
          <a:xfrm>
            <a:off x="2548346" y="941615"/>
            <a:ext cx="7086600" cy="1138773"/>
          </a:xfrm>
          <a:prstGeom prst="rect">
            <a:avLst/>
          </a:prstGeom>
          <a:noFill/>
        </p:spPr>
        <p:txBody>
          <a:bodyPr wrap="square" rtlCol="0">
            <a:spAutoFit/>
          </a:bodyPr>
          <a:lstStyle/>
          <a:p>
            <a:r>
              <a:rPr lang="en-US" sz="2800" b="1" dirty="0">
                <a:effectLst/>
                <a:ea typeface="Calibri" panose="020F0502020204030204" pitchFamily="34" charset="0"/>
                <a:cs typeface="Arial" panose="020B0604020202020204" pitchFamily="34" charset="0"/>
              </a:rPr>
              <a:t>Agenda</a:t>
            </a:r>
            <a:endParaRPr lang="en-US" sz="2400" b="1" dirty="0">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9D559-2A29-9589-4D1B-44A4748DC28B}"/>
              </a:ext>
            </a:extLst>
          </p:cNvPr>
          <p:cNvSpPr txBox="1"/>
          <p:nvPr/>
        </p:nvSpPr>
        <p:spPr>
          <a:xfrm>
            <a:off x="2552700" y="2801424"/>
            <a:ext cx="7086600" cy="1255152"/>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2400" b="1" dirty="0">
                <a:effectLst/>
                <a:latin typeface="+mj-lt"/>
                <a:ea typeface="Calibri" panose="020F0502020204030204" pitchFamily="34" charset="0"/>
                <a:cs typeface="Arial" panose="020B0604020202020204" pitchFamily="34" charset="0"/>
              </a:rPr>
              <a:t>Disclaimer:  </a:t>
            </a:r>
            <a:r>
              <a:rPr lang="en-AU" sz="2400" dirty="0">
                <a:effectLst/>
                <a:latin typeface="+mj-lt"/>
                <a:ea typeface="Calibri" panose="020F0502020204030204" pitchFamily="34" charset="0"/>
                <a:cs typeface="Arial" panose="020B0604020202020204" pitchFamily="34" charset="0"/>
              </a:rPr>
              <a:t>The opinions</a:t>
            </a:r>
            <a:r>
              <a:rPr lang="en-AU" sz="2000" dirty="0">
                <a:effectLst/>
                <a:latin typeface="+mj-lt"/>
                <a:ea typeface="Calibri" panose="020F0502020204030204" pitchFamily="34" charset="0"/>
                <a:cs typeface="Arial" panose="020B0604020202020204" pitchFamily="34" charset="0"/>
              </a:rPr>
              <a:t> </a:t>
            </a:r>
            <a:r>
              <a:rPr lang="en-AU" sz="2400" dirty="0">
                <a:effectLst/>
                <a:latin typeface="+mj-lt"/>
                <a:ea typeface="Calibri" panose="020F0502020204030204" pitchFamily="34" charset="0"/>
                <a:cs typeface="Arial" panose="020B0604020202020204" pitchFamily="34" charset="0"/>
              </a:rPr>
              <a:t>expressed in this presentation are solely those of the author and are not those of affiliated institutions or organizations.</a:t>
            </a:r>
            <a:endParaRPr lang="en-US" sz="2400" dirty="0">
              <a:effectLst/>
              <a:latin typeface="+mj-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07803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5029200" y="296456"/>
            <a:ext cx="7086600" cy="991169"/>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What is physics-informed machine learning and its utility?</a:t>
            </a:r>
            <a:endParaRPr lang="en-US" sz="2800" dirty="0">
              <a:effectLst/>
              <a:latin typeface="+mj-l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152400" y="1524000"/>
            <a:ext cx="4876800" cy="4819653"/>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1600" dirty="0">
                <a:effectLst/>
                <a:ea typeface="Calibri" panose="020F0502020204030204" pitchFamily="34" charset="0"/>
                <a:cs typeface="Arial" panose="020B0604020202020204" pitchFamily="34" charset="0"/>
              </a:rPr>
              <a:t>Physics-informed machine learning (PIML), as a derivative of scientific machine learning (SciML), emerged approximately in mid-late 1990s at or about the end of the 2nd Artificial Intelligence Winter [1]. </a:t>
            </a:r>
            <a:r>
              <a:rPr lang="en-AU" sz="1600" dirty="0">
                <a:ea typeface="Calibri" panose="020F0502020204030204" pitchFamily="34" charset="0"/>
                <a:cs typeface="Arial" panose="020B0604020202020204" pitchFamily="34" charset="0"/>
              </a:rPr>
              <a:t>Applying this method in developing for instance, machine learning models, has proved especially useful when data availability or data quality are in question, particularly in the physical sciences, e.g., biological, astrological, chemical etc. and engineering technology [2]. </a:t>
            </a:r>
          </a:p>
          <a:p>
            <a:pPr marL="0" marR="0">
              <a:lnSpc>
                <a:spcPct val="107000"/>
              </a:lnSpc>
              <a:spcBef>
                <a:spcPts val="0"/>
              </a:spcBef>
              <a:spcAft>
                <a:spcPts val="0"/>
              </a:spcAft>
              <a:tabLst>
                <a:tab pos="2971800" algn="ctr"/>
                <a:tab pos="5943600" algn="r"/>
              </a:tabLst>
            </a:pPr>
            <a:endParaRPr lang="en-AU" sz="1600" dirty="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ML, in particular deep learning has a significant impact on simulating these physical properties. In addition, research is emerging postulating the utility of PIML in fields distinctly separate from the physical sciences involving applications in the social sciences when considering stochastic partial differential and nonlinear partial differential equations [4].</a:t>
            </a:r>
            <a:endParaRPr lang="en-US" sz="1600" dirty="0">
              <a:effectLst/>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DE3D4872-3714-5305-2712-D19A2C9B6654}"/>
              </a:ext>
            </a:extLst>
          </p:cNvPr>
          <p:cNvPicPr>
            <a:picLocks noChangeAspect="1"/>
          </p:cNvPicPr>
          <p:nvPr/>
        </p:nvPicPr>
        <p:blipFill>
          <a:blip r:embed="rId3"/>
          <a:stretch>
            <a:fillRect/>
          </a:stretch>
        </p:blipFill>
        <p:spPr>
          <a:xfrm>
            <a:off x="5099187" y="1825724"/>
            <a:ext cx="7044045" cy="3962400"/>
          </a:xfrm>
          <a:prstGeom prst="rect">
            <a:avLst/>
          </a:prstGeom>
          <a:effectLst>
            <a:glow rad="127000">
              <a:schemeClr val="tx1">
                <a:lumMod val="65000"/>
                <a:lumOff val="35000"/>
              </a:schemeClr>
            </a:glow>
          </a:effectLst>
        </p:spPr>
      </p:pic>
      <p:sp>
        <p:nvSpPr>
          <p:cNvPr id="9" name="TextBox 8">
            <a:extLst>
              <a:ext uri="{FF2B5EF4-FFF2-40B4-BE49-F238E27FC236}">
                <a16:creationId xmlns:a16="http://schemas.microsoft.com/office/drawing/2014/main" id="{EE599300-5972-B5FD-E5EF-C935D3A98E3D}"/>
              </a:ext>
            </a:extLst>
          </p:cNvPr>
          <p:cNvSpPr txBox="1"/>
          <p:nvPr/>
        </p:nvSpPr>
        <p:spPr>
          <a:xfrm>
            <a:off x="5152940" y="5762889"/>
            <a:ext cx="7039060" cy="261610"/>
          </a:xfrm>
          <a:prstGeom prst="rect">
            <a:avLst/>
          </a:prstGeom>
          <a:noFill/>
        </p:spPr>
        <p:txBody>
          <a:bodyPr wrap="square" rtlCol="0">
            <a:spAutoFit/>
          </a:bodyPr>
          <a:lstStyle/>
          <a:p>
            <a:pPr algn="ctr"/>
            <a:r>
              <a:rPr lang="en-AU" sz="1100" dirty="0"/>
              <a:t>Courtesy:  Argonne National Laboratory, U.S. Department of Energy (Almgren et al., 2017); [3].</a:t>
            </a:r>
            <a:endParaRPr lang="en-US" sz="1100" dirty="0"/>
          </a:p>
        </p:txBody>
      </p:sp>
    </p:spTree>
    <p:extLst>
      <p:ext uri="{BB962C8B-B14F-4D97-AF65-F5344CB8AC3E}">
        <p14:creationId xmlns:p14="http://schemas.microsoft.com/office/powerpoint/2010/main" val="326782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2552700" y="383435"/>
            <a:ext cx="7086600" cy="530145"/>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Foundations of PIML</a:t>
            </a:r>
            <a:endParaRPr lang="en-US" sz="2800" dirty="0">
              <a:effectLst/>
              <a:latin typeface="+mj-l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7210514" y="1549609"/>
            <a:ext cx="4876800" cy="4288675"/>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As previously referenced, partial differential equations (PDEs) are the foundation of SciML </a:t>
            </a:r>
            <a:r>
              <a:rPr lang="en-US" sz="1600" dirty="0">
                <a:effectLst/>
                <a:ea typeface="Yu Mincho" panose="02020400000000000000" pitchFamily="18" charset="-128"/>
                <a:cs typeface="Arial" panose="020B0604020202020204" pitchFamily="34" charset="0"/>
              </a:rPr>
              <a:t>[5]</a:t>
            </a:r>
            <a:r>
              <a:rPr lang="en-AU" sz="1600" dirty="0">
                <a:ea typeface="Calibri" panose="020F0502020204030204" pitchFamily="34" charset="0"/>
                <a:cs typeface="Arial" panose="020B0604020202020204" pitchFamily="34" charset="0"/>
              </a:rPr>
              <a:t>. PDEs can mathematically describe most know physical systems currently know and promote the ability to parameterize ML models in ways not usually transparent from traditional parameterization methods [6]. </a:t>
            </a:r>
          </a:p>
          <a:p>
            <a:pPr marL="0" marR="0">
              <a:lnSpc>
                <a:spcPct val="107000"/>
              </a:lnSpc>
              <a:spcBef>
                <a:spcPts val="0"/>
              </a:spcBef>
              <a:spcAft>
                <a:spcPts val="0"/>
              </a:spcAft>
              <a:tabLst>
                <a:tab pos="2971800" algn="ctr"/>
                <a:tab pos="5943600" algn="r"/>
              </a:tabLst>
            </a:pPr>
            <a:endParaRPr lang="en-AU" sz="16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Consider the Brownian Motion, Schrodinger’s Wave, Helmholtz’s, Poisson's, Navier-Stokes’, and many other equations and derivatives [7]. Key, is a sufficient understanding of the characteristics and limitations of both the chosen PDE(s) applied and those of the problem(s) to be solved. Arguably, the theorems are solely limited to known physical laws and the proofs of the researcher. </a:t>
            </a:r>
            <a:endParaRPr lang="en-US" sz="1600" dirty="0">
              <a:effectLst/>
              <a:ea typeface="Yu Mincho" panose="02020400000000000000" pitchFamily="18" charset="-128"/>
              <a:cs typeface="Arial" panose="020B0604020202020204" pitchFamily="34" charset="0"/>
            </a:endParaRPr>
          </a:p>
        </p:txBody>
      </p:sp>
      <p:sp>
        <p:nvSpPr>
          <p:cNvPr id="9" name="TextBox 8">
            <a:extLst>
              <a:ext uri="{FF2B5EF4-FFF2-40B4-BE49-F238E27FC236}">
                <a16:creationId xmlns:a16="http://schemas.microsoft.com/office/drawing/2014/main" id="{EE599300-5972-B5FD-E5EF-C935D3A98E3D}"/>
              </a:ext>
            </a:extLst>
          </p:cNvPr>
          <p:cNvSpPr txBox="1"/>
          <p:nvPr/>
        </p:nvSpPr>
        <p:spPr>
          <a:xfrm>
            <a:off x="41674" y="5769705"/>
            <a:ext cx="7039060" cy="261610"/>
          </a:xfrm>
          <a:prstGeom prst="rect">
            <a:avLst/>
          </a:prstGeom>
          <a:noFill/>
        </p:spPr>
        <p:txBody>
          <a:bodyPr wrap="square" rtlCol="0">
            <a:spAutoFit/>
          </a:bodyPr>
          <a:lstStyle/>
          <a:p>
            <a:pPr algn="ctr"/>
            <a:r>
              <a:rPr lang="en-AU" sz="1100" dirty="0"/>
              <a:t>AI generated, WOMBO Dream, Scientific machine learning laboratory (Perry, 2022). </a:t>
            </a:r>
            <a:endParaRPr lang="en-US" sz="1100" dirty="0"/>
          </a:p>
        </p:txBody>
      </p:sp>
      <p:pic>
        <p:nvPicPr>
          <p:cNvPr id="13" name="Picture 12" descr="A close-up of a robot&#10;&#10;Description automatically generated with medium confidence">
            <a:extLst>
              <a:ext uri="{FF2B5EF4-FFF2-40B4-BE49-F238E27FC236}">
                <a16:creationId xmlns:a16="http://schemas.microsoft.com/office/drawing/2014/main" id="{E5C7CAF0-17FE-0F13-7519-95D4E3FC360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0" y="1791053"/>
            <a:ext cx="7080734" cy="3978652"/>
          </a:xfrm>
          <a:prstGeom prst="rect">
            <a:avLst/>
          </a:prstGeom>
          <a:effectLst>
            <a:glow rad="127000">
              <a:schemeClr val="tx1">
                <a:lumMod val="65000"/>
                <a:lumOff val="35000"/>
              </a:schemeClr>
            </a:glow>
          </a:effectLst>
        </p:spPr>
      </p:pic>
    </p:spTree>
    <p:extLst>
      <p:ext uri="{BB962C8B-B14F-4D97-AF65-F5344CB8AC3E}">
        <p14:creationId xmlns:p14="http://schemas.microsoft.com/office/powerpoint/2010/main" val="22342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4062457" y="296540"/>
            <a:ext cx="7086600" cy="530145"/>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Arial" panose="020B0604020202020204" pitchFamily="34" charset="0"/>
                <a:ea typeface="Calibri" panose="020F0502020204030204" pitchFamily="34" charset="0"/>
                <a:cs typeface="Arial" panose="020B0604020202020204" pitchFamily="34" charset="0"/>
              </a:rPr>
              <a:t>PIML in Action</a:t>
            </a:r>
            <a:endParaRPr lang="en-US" sz="2800" dirty="0">
              <a:effectLst/>
              <a:latin typeface="Calibri" panose="020F0502020204030204" pitchFamily="34" charset="0"/>
              <a:ea typeface="Yu Mincho"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077CB2A-0D62-4FED-09A1-07789E8C2E31}"/>
                  </a:ext>
                </a:extLst>
              </p:cNvPr>
              <p:cNvSpPr txBox="1"/>
              <p:nvPr/>
            </p:nvSpPr>
            <p:spPr>
              <a:xfrm>
                <a:off x="3124200" y="1461332"/>
                <a:ext cx="8963114" cy="4693977"/>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Performing calculations associated with PIML vary. However, in calculus there are initial conditions that are standard, and these expectations must be met. A generic equation may follow something of this sort:</a:t>
                </a:r>
              </a:p>
              <a:p>
                <a:pPr marL="0" marR="0">
                  <a:lnSpc>
                    <a:spcPct val="107000"/>
                  </a:lnSpc>
                  <a:spcBef>
                    <a:spcPts val="0"/>
                  </a:spcBef>
                  <a:spcAft>
                    <a:spcPts val="0"/>
                  </a:spcAft>
                  <a:tabLst>
                    <a:tab pos="2971800" algn="ctr"/>
                    <a:tab pos="5943600" algn="r"/>
                  </a:tabLst>
                </a:pPr>
                <a:endParaRPr lang="en-AU" sz="1600" dirty="0">
                  <a:ea typeface="Calibri" panose="020F0502020204030204" pitchFamily="34" charset="0"/>
                  <a:cs typeface="Arial" panose="020B0604020202020204" pitchFamily="34" charset="0"/>
                </a:endParaRPr>
              </a:p>
              <a:p>
                <a:pPr marL="457200" marR="0">
                  <a:lnSpc>
                    <a:spcPct val="107000"/>
                  </a:lnSpc>
                  <a:spcBef>
                    <a:spcPts val="1200"/>
                  </a:spcBef>
                  <a:spcAft>
                    <a:spcPts val="800"/>
                  </a:spcAft>
                </a:pPr>
                <a:r>
                  <a:rPr lang="en-US" sz="1600" dirty="0">
                    <a:effectLst/>
                    <a:ea typeface="Yu Mincho" panose="02020400000000000000" pitchFamily="18" charset="-128"/>
                    <a:cs typeface="Arial" panose="020B0604020202020204" pitchFamily="34" charset="0"/>
                  </a:rPr>
                  <a:t>“…in its most general form, the [Universal Differential Equation] UDE is a forced stochastic delay partial differential equation ([SD]PDE) defined with embedded universal approximators:</a:t>
                </a:r>
              </a:p>
              <a:p>
                <a:pPr marL="457200" marR="0">
                  <a:lnSpc>
                    <a:spcPct val="107000"/>
                  </a:lnSpc>
                  <a:spcBef>
                    <a:spcPts val="1200"/>
                  </a:spcBef>
                  <a:spcAft>
                    <a:spcPts val="800"/>
                  </a:spcAft>
                </a:pPr>
                <a:r>
                  <a:rPr lang="en-US" sz="1600" dirty="0">
                    <a:effectLst/>
                    <a:ea typeface="Yu Mincho" panose="02020400000000000000" pitchFamily="18" charset="-128"/>
                    <a:cs typeface="Arial" panose="020B0604020202020204" pitchFamily="34" charset="0"/>
                  </a:rPr>
                  <a:t>	</a:t>
                </a:r>
                <a14:m>
                  <m:oMath xmlns:m="http://schemas.openxmlformats.org/officeDocument/2006/math">
                    <m:r>
                      <a:rPr lang="en-US" sz="1600" i="1">
                        <a:effectLst/>
                        <a:latin typeface="Cambria Math" panose="02040503050406030204" pitchFamily="18" charset="0"/>
                        <a:ea typeface="Yu Mincho" panose="02020400000000000000" pitchFamily="18" charset="-128"/>
                        <a:cs typeface="Times New Roman" panose="02020603050405020304" pitchFamily="18" charset="0"/>
                      </a:rPr>
                      <m:t>𝒩</m:t>
                    </m:r>
                    <m:d>
                      <m:dPr>
                        <m:begChr m:val="["/>
                        <m:endChr m:val="]"/>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𝑢</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e>
                        </m:d>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𝑈</m:t>
                            </m:r>
                          </m:e>
                          <m:sub>
                            <m:r>
                              <a:rPr lang="en-US" sz="1600" i="1">
                                <a:effectLst/>
                                <a:latin typeface="Cambria Math" panose="02040503050406030204" pitchFamily="18" charset="0"/>
                                <a:ea typeface="Yu Mincho" panose="02020400000000000000" pitchFamily="18" charset="-128"/>
                                <a:cs typeface="Times New Roman" panose="02020603050405020304" pitchFamily="18" charset="0"/>
                              </a:rPr>
                              <m:t>𝜃</m:t>
                            </m:r>
                          </m:sub>
                        </m:sSub>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𝑢</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𝛽</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e>
                    </m:d>
                    <m:r>
                      <a:rPr lang="en-US" sz="1600" i="1">
                        <a:effectLst/>
                        <a:latin typeface="Cambria Math" panose="02040503050406030204" pitchFamily="18" charset="0"/>
                        <a:ea typeface="Yu Mincho" panose="02020400000000000000" pitchFamily="18" charset="-128"/>
                        <a:cs typeface="Times New Roman" panose="02020603050405020304" pitchFamily="18" charset="0"/>
                      </a:rPr>
                      <m:t>=0</m:t>
                    </m:r>
                  </m:oMath>
                </a14:m>
                <a:r>
                  <a:rPr lang="en-US" sz="1600" dirty="0">
                    <a:effectLst/>
                    <a:ea typeface="Yu Mincho" panose="02020400000000000000" pitchFamily="18" charset="-128"/>
                    <a:cs typeface="Arial" panose="020B0604020202020204" pitchFamily="34" charset="0"/>
                  </a:rPr>
                  <a:t>					</a:t>
                </a:r>
              </a:p>
              <a:p>
                <a:pPr marL="457200" marR="0">
                  <a:lnSpc>
                    <a:spcPct val="107000"/>
                  </a:lnSpc>
                  <a:spcBef>
                    <a:spcPts val="1200"/>
                  </a:spcBef>
                  <a:spcAft>
                    <a:spcPts val="800"/>
                  </a:spcAft>
                </a:pPr>
                <a:r>
                  <a:rPr lang="en-US" sz="1600" dirty="0">
                    <a:effectLst/>
                    <a:ea typeface="Yu Mincho" panose="02020400000000000000" pitchFamily="18" charset="-128"/>
                    <a:cs typeface="Arial" panose="020B0604020202020204" pitchFamily="34" charset="0"/>
                  </a:rPr>
                  <a:t>where </a:t>
                </a:r>
                <a14:m>
                  <m:oMath xmlns:m="http://schemas.openxmlformats.org/officeDocument/2006/math">
                    <m:r>
                      <a:rPr lang="en-US" sz="1600" i="1">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600" dirty="0">
                    <a:effectLst/>
                    <a:ea typeface="Yu Mincho" panose="02020400000000000000" pitchFamily="18" charset="-128"/>
                    <a:cs typeface="Arial" panose="020B0604020202020204" pitchFamily="34" charset="0"/>
                  </a:rPr>
                  <a:t> is a delay function and </a:t>
                </a:r>
                <a14:m>
                  <m:oMath xmlns:m="http://schemas.openxmlformats.org/officeDocument/2006/math">
                    <m:r>
                      <a:rPr lang="en-US" sz="1600" i="1">
                        <a:effectLst/>
                        <a:latin typeface="Cambria Math" panose="02040503050406030204" pitchFamily="18" charset="0"/>
                        <a:ea typeface="Yu Mincho" panose="02020400000000000000" pitchFamily="18" charset="-128"/>
                        <a:cs typeface="Times New Roman" panose="02020603050405020304" pitchFamily="18" charset="0"/>
                      </a:rPr>
                      <m:t>𝑊</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600" dirty="0">
                    <a:effectLst/>
                    <a:ea typeface="Yu Mincho" panose="02020400000000000000" pitchFamily="18" charset="-128"/>
                    <a:cs typeface="Arial" panose="020B0604020202020204" pitchFamily="34" charset="0"/>
                  </a:rPr>
                  <a:t> is the Weiner process.” (pg. 3); [8]</a:t>
                </a:r>
                <a:endParaRPr lang="en-AU" sz="1600" dirty="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endParaRPr lang="en-AU" sz="16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The above differential equations are meant to show the relations between a common function; in this instance </a:t>
                </a:r>
                <a14:m>
                  <m:oMath xmlns:m="http://schemas.openxmlformats.org/officeDocument/2006/math">
                    <m:r>
                      <a:rPr lang="en-US" sz="1600" i="1" smtClean="0">
                        <a:effectLst/>
                        <a:latin typeface="Cambria Math" panose="02040503050406030204" pitchFamily="18" charset="0"/>
                        <a:ea typeface="Yu Mincho" panose="02020400000000000000" pitchFamily="18" charset="-128"/>
                        <a:cs typeface="Times New Roman" panose="02020603050405020304" pitchFamily="18" charset="0"/>
                      </a:rPr>
                      <m:t>𝛼</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𝑡</m:t>
                        </m:r>
                      </m:e>
                    </m:d>
                  </m:oMath>
                </a14:m>
                <a:r>
                  <a:rPr lang="en-US" sz="1600" dirty="0">
                    <a:effectLst/>
                    <a:ea typeface="Yu Mincho" panose="02020400000000000000" pitchFamily="18" charset="-128"/>
                    <a:cs typeface="Arial" panose="020B0604020202020204" pitchFamily="34" charset="0"/>
                  </a:rPr>
                  <a:t> is a function of </a:t>
                </a:r>
                <a:r>
                  <a:rPr lang="en-US" sz="1600" i="1" dirty="0">
                    <a:effectLst/>
                    <a:ea typeface="Yu Mincho" panose="02020400000000000000" pitchFamily="18" charset="-128"/>
                    <a:cs typeface="Arial" panose="020B0604020202020204" pitchFamily="34" charset="0"/>
                  </a:rPr>
                  <a:t>time. </a:t>
                </a:r>
                <a:r>
                  <a:rPr lang="en-US" sz="1600" dirty="0">
                    <a:ea typeface="Yu Mincho" panose="02020400000000000000" pitchFamily="18" charset="-128"/>
                    <a:cs typeface="Arial" panose="020B0604020202020204" pitchFamily="34" charset="0"/>
                  </a:rPr>
                  <a:t>Where </a:t>
                </a:r>
                <a14:m>
                  <m:oMath xmlns:m="http://schemas.openxmlformats.org/officeDocument/2006/math">
                    <m:d>
                      <m:dPr>
                        <m:begChr m:val="["/>
                        <m:endChr m:val="]"/>
                        <m:ctrlPr>
                          <a:rPr lang="en-US" sz="1600" i="1" smtClean="0">
                            <a:latin typeface="Cambria Math" panose="02040503050406030204" pitchFamily="18" charset="0"/>
                            <a:ea typeface="Yu Mincho" panose="02020400000000000000" pitchFamily="18" charset="-128"/>
                            <a:cs typeface="Arial" panose="020B0604020202020204" pitchFamily="34" charset="0"/>
                          </a:rPr>
                        </m:ctrlPr>
                      </m:dPr>
                      <m:e>
                        <m:f>
                          <m:fPr>
                            <m:ctrlPr>
                              <a:rPr lang="en-US" sz="1600" i="1">
                                <a:latin typeface="Cambria Math" panose="02040503050406030204" pitchFamily="18" charset="0"/>
                                <a:ea typeface="Yu Mincho" panose="02020400000000000000" pitchFamily="18" charset="-128"/>
                                <a:cs typeface="Arial" panose="020B0604020202020204" pitchFamily="34" charset="0"/>
                              </a:rPr>
                            </m:ctrlPr>
                          </m:fPr>
                          <m:num>
                            <m:r>
                              <a:rPr lang="en-AU" sz="1600" b="0" i="1" smtClean="0">
                                <a:latin typeface="Cambria Math" panose="02040503050406030204" pitchFamily="18" charset="0"/>
                                <a:ea typeface="Yu Mincho" panose="02020400000000000000" pitchFamily="18" charset="-128"/>
                                <a:cs typeface="Arial" panose="020B0604020202020204" pitchFamily="34" charset="0"/>
                              </a:rPr>
                              <m:t>𝑑𝑦</m:t>
                            </m:r>
                          </m:num>
                          <m:den>
                            <m:r>
                              <a:rPr lang="en-AU" sz="1600" b="0" i="1" smtClean="0">
                                <a:latin typeface="Cambria Math" panose="02040503050406030204" pitchFamily="18" charset="0"/>
                                <a:ea typeface="Yu Mincho" panose="02020400000000000000" pitchFamily="18" charset="-128"/>
                                <a:cs typeface="Arial" panose="020B0604020202020204" pitchFamily="34" charset="0"/>
                              </a:rPr>
                              <m:t>𝑑𝑥</m:t>
                            </m:r>
                          </m:den>
                        </m:f>
                        <m:r>
                          <a:rPr lang="en-AU" sz="1600" i="1">
                            <a:latin typeface="Cambria Math" panose="02040503050406030204" pitchFamily="18" charset="0"/>
                            <a:ea typeface="Yu Mincho" panose="02020400000000000000" pitchFamily="18" charset="-128"/>
                            <a:cs typeface="Arial" panose="020B0604020202020204" pitchFamily="34" charset="0"/>
                          </a:rPr>
                          <m:t>∙</m:t>
                        </m:r>
                        <m:f>
                          <m:fPr>
                            <m:ctrlPr>
                              <a:rPr lang="en-US" sz="1600" i="1">
                                <a:latin typeface="Cambria Math" panose="02040503050406030204" pitchFamily="18" charset="0"/>
                                <a:ea typeface="Yu Mincho" panose="02020400000000000000" pitchFamily="18" charset="-128"/>
                                <a:cs typeface="Arial" panose="020B0604020202020204" pitchFamily="34" charset="0"/>
                              </a:rPr>
                            </m:ctrlPr>
                          </m:fPr>
                          <m:num>
                            <m:r>
                              <a:rPr lang="en-AU" sz="1600" i="1">
                                <a:latin typeface="Cambria Math" panose="02040503050406030204" pitchFamily="18" charset="0"/>
                                <a:ea typeface="Yu Mincho" panose="02020400000000000000" pitchFamily="18" charset="-128"/>
                                <a:cs typeface="Arial" panose="020B0604020202020204" pitchFamily="34" charset="0"/>
                              </a:rPr>
                              <m:t>𝑦</m:t>
                            </m:r>
                          </m:num>
                          <m:den>
                            <m:r>
                              <a:rPr lang="en-AU" sz="1600" i="1">
                                <a:latin typeface="Cambria Math" panose="02040503050406030204" pitchFamily="18" charset="0"/>
                                <a:ea typeface="Yu Mincho" panose="02020400000000000000" pitchFamily="18" charset="-128"/>
                                <a:cs typeface="Arial" panose="020B0604020202020204" pitchFamily="34" charset="0"/>
                              </a:rPr>
                              <m:t>𝑥</m:t>
                            </m:r>
                          </m:den>
                        </m:f>
                        <m:r>
                          <a:rPr lang="en-AU" sz="1600" b="0" i="1" smtClean="0">
                            <a:latin typeface="Cambria Math" panose="02040503050406030204" pitchFamily="18" charset="0"/>
                            <a:ea typeface="Yu Mincho" panose="02020400000000000000" pitchFamily="18" charset="-128"/>
                            <a:cs typeface="Arial" panose="020B0604020202020204" pitchFamily="34" charset="0"/>
                          </a:rPr>
                          <m:t>=</m:t>
                        </m:r>
                        <m:r>
                          <a:rPr lang="en-AU" sz="1600" b="0" i="1" smtClean="0">
                            <a:latin typeface="Cambria Math" panose="02040503050406030204" pitchFamily="18" charset="0"/>
                            <a:ea typeface="Cambria Math" panose="02040503050406030204" pitchFamily="18" charset="0"/>
                            <a:cs typeface="Arial" panose="020B0604020202020204" pitchFamily="34" charset="0"/>
                          </a:rPr>
                          <m:t>𝛼</m:t>
                        </m:r>
                      </m:e>
                    </m:d>
                  </m:oMath>
                </a14:m>
                <a:r>
                  <a:rPr lang="en-US" sz="1600" dirty="0">
                    <a:effectLst/>
                    <a:ea typeface="Yu Mincho" panose="02020400000000000000" pitchFamily="18" charset="-128"/>
                    <a:cs typeface="Arial" panose="020B0604020202020204" pitchFamily="34" charset="0"/>
                  </a:rPr>
                  <a:t> represents the initial stages of </a:t>
                </a:r>
                <a:r>
                  <a:rPr lang="en-US" sz="1600" dirty="0">
                    <a:ea typeface="Yu Mincho" panose="02020400000000000000" pitchFamily="18" charset="-128"/>
                    <a:cs typeface="Arial" panose="020B0604020202020204" pitchFamily="34" charset="0"/>
                  </a:rPr>
                  <a:t>determining what alpha is a function of. In a nutshell, s</a:t>
                </a:r>
                <a:r>
                  <a:rPr lang="en-US" sz="1600" dirty="0">
                    <a:effectLst/>
                    <a:ea typeface="Yu Mincho" panose="02020400000000000000" pitchFamily="18" charset="-128"/>
                    <a:cs typeface="Arial" panose="020B0604020202020204" pitchFamily="34" charset="0"/>
                  </a:rPr>
                  <a:t>wapping out the Weiner process with </a:t>
                </a:r>
                <a:r>
                  <a:rPr lang="en-US" sz="1600" dirty="0">
                    <a:ea typeface="Yu Mincho" panose="02020400000000000000" pitchFamily="18" charset="-128"/>
                    <a:cs typeface="Arial" panose="020B0604020202020204" pitchFamily="34" charset="0"/>
                  </a:rPr>
                  <a:t>perhaps the Lévy process, </a:t>
                </a:r>
                <a:r>
                  <a:rPr lang="en-US" sz="1600" dirty="0">
                    <a:effectLst/>
                    <a:ea typeface="Yu Mincho" panose="02020400000000000000" pitchFamily="18" charset="-128"/>
                    <a:cs typeface="Arial" panose="020B0604020202020204" pitchFamily="34" charset="0"/>
                  </a:rPr>
                  <a:t>leads to an entirely different set of conditions that </a:t>
                </a:r>
                <a:r>
                  <a:rPr lang="en-US" sz="1600">
                    <a:effectLst/>
                    <a:ea typeface="Yu Mincho" panose="02020400000000000000" pitchFamily="18" charset="-128"/>
                    <a:cs typeface="Arial" panose="020B0604020202020204" pitchFamily="34" charset="0"/>
                  </a:rPr>
                  <a:t>may be applicable </a:t>
                </a:r>
                <a:r>
                  <a:rPr lang="en-US" sz="1600" dirty="0">
                    <a:effectLst/>
                    <a:ea typeface="Yu Mincho" panose="02020400000000000000" pitchFamily="18" charset="-128"/>
                    <a:cs typeface="Arial" panose="020B0604020202020204" pitchFamily="34" charset="0"/>
                  </a:rPr>
                  <a:t>to the parameters of the ML model(s) in question. </a:t>
                </a:r>
              </a:p>
            </p:txBody>
          </p:sp>
        </mc:Choice>
        <mc:Fallback xmlns="">
          <p:sp>
            <p:nvSpPr>
              <p:cNvPr id="7" name="TextBox 6">
                <a:extLst>
                  <a:ext uri="{FF2B5EF4-FFF2-40B4-BE49-F238E27FC236}">
                    <a16:creationId xmlns:a16="http://schemas.microsoft.com/office/drawing/2014/main" id="{9077CB2A-0D62-4FED-09A1-07789E8C2E31}"/>
                  </a:ext>
                </a:extLst>
              </p:cNvPr>
              <p:cNvSpPr txBox="1">
                <a:spLocks noRot="1" noChangeAspect="1" noMove="1" noResize="1" noEditPoints="1" noAdjustHandles="1" noChangeArrowheads="1" noChangeShapeType="1" noTextEdit="1"/>
              </p:cNvSpPr>
              <p:nvPr/>
            </p:nvSpPr>
            <p:spPr>
              <a:xfrm>
                <a:off x="3124200" y="1461332"/>
                <a:ext cx="8963114" cy="4693977"/>
              </a:xfrm>
              <a:prstGeom prst="rect">
                <a:avLst/>
              </a:prstGeom>
              <a:blipFill>
                <a:blip r:embed="rId3"/>
                <a:stretch>
                  <a:fillRect l="-408" t="-390" b="-77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E599300-5972-B5FD-E5EF-C935D3A98E3D}"/>
              </a:ext>
            </a:extLst>
          </p:cNvPr>
          <p:cNvSpPr txBox="1"/>
          <p:nvPr/>
        </p:nvSpPr>
        <p:spPr>
          <a:xfrm>
            <a:off x="11987" y="6299850"/>
            <a:ext cx="6143714" cy="261610"/>
          </a:xfrm>
          <a:prstGeom prst="rect">
            <a:avLst/>
          </a:prstGeom>
          <a:noFill/>
        </p:spPr>
        <p:txBody>
          <a:bodyPr wrap="square" rtlCol="0">
            <a:spAutoFit/>
          </a:bodyPr>
          <a:lstStyle/>
          <a:p>
            <a:r>
              <a:rPr lang="en-AU" sz="1100" dirty="0"/>
              <a:t>AI generated, WOMBO Dream, Woman examining PDEs (Perry, 2022). </a:t>
            </a:r>
            <a:endParaRPr lang="en-US" sz="1100" dirty="0"/>
          </a:p>
        </p:txBody>
      </p:sp>
      <p:pic>
        <p:nvPicPr>
          <p:cNvPr id="3" name="Picture 2" descr="A person standing in front of a whiteboard with black writing">
            <a:extLst>
              <a:ext uri="{FF2B5EF4-FFF2-40B4-BE49-F238E27FC236}">
                <a16:creationId xmlns:a16="http://schemas.microsoft.com/office/drawing/2014/main" id="{19FE6350-37B3-1DF7-BF9D-5E228EEDD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86" y="1524000"/>
            <a:ext cx="2930496" cy="4775850"/>
          </a:xfrm>
          <a:prstGeom prst="rect">
            <a:avLst/>
          </a:prstGeom>
          <a:effectLst>
            <a:glow rad="127000">
              <a:schemeClr val="tx1">
                <a:lumMod val="65000"/>
                <a:lumOff val="35000"/>
              </a:schemeClr>
            </a:glow>
          </a:effectLst>
        </p:spPr>
      </p:pic>
    </p:spTree>
    <p:extLst>
      <p:ext uri="{BB962C8B-B14F-4D97-AF65-F5344CB8AC3E}">
        <p14:creationId xmlns:p14="http://schemas.microsoft.com/office/powerpoint/2010/main" val="359877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4645449" y="331117"/>
            <a:ext cx="7086600" cy="530145"/>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ea typeface="Calibri" panose="020F0502020204030204" pitchFamily="34" charset="0"/>
                <a:cs typeface="Arial" panose="020B0604020202020204" pitchFamily="34" charset="0"/>
              </a:rPr>
              <a:t>PIML in Action…Cont.</a:t>
            </a:r>
            <a:endParaRPr lang="en-US" sz="2800" dirty="0">
              <a:effectLs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127675" y="1524000"/>
            <a:ext cx="4238714" cy="5079083"/>
          </a:xfrm>
          <a:prstGeom prst="rect">
            <a:avLst/>
          </a:prstGeom>
          <a:noFill/>
        </p:spPr>
        <p:txBody>
          <a:bodyPr wrap="square" rtlCol="0">
            <a:spAutoFit/>
          </a:bodyPr>
          <a:lstStyle/>
          <a:p>
            <a:pPr marL="0" marR="0">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Along with the standard calculations and exploratory data analysis procedures, Since these are not a business analytics processes, CRISP-DM or ASUM-DM are obsolete. I recommend following a reproducible ML </a:t>
            </a:r>
            <a:r>
              <a:rPr lang="en-US" sz="1600" dirty="0">
                <a:ea typeface="Calibri" panose="020F0502020204030204" pitchFamily="34" charset="0"/>
                <a:cs typeface="Arial" panose="020B0604020202020204" pitchFamily="34" charset="0"/>
              </a:rPr>
              <a:t>modeling</a:t>
            </a:r>
            <a:r>
              <a:rPr lang="en-AU" sz="1600" dirty="0">
                <a:ea typeface="Calibri" panose="020F0502020204030204" pitchFamily="34" charset="0"/>
                <a:cs typeface="Arial" panose="020B0604020202020204" pitchFamily="34" charset="0"/>
              </a:rPr>
              <a:t> / analysis methodology. In this instances, we’ll use a modification of an </a:t>
            </a:r>
            <a:r>
              <a:rPr lang="en-AU" sz="1600" i="1" dirty="0">
                <a:ea typeface="Calibri" panose="020F0502020204030204" pitchFamily="34" charset="0"/>
                <a:cs typeface="Arial" panose="020B0604020202020204" pitchFamily="34" charset="0"/>
              </a:rPr>
              <a:t>Explainable AI </a:t>
            </a:r>
            <a:r>
              <a:rPr lang="en-AU" sz="1600" dirty="0">
                <a:ea typeface="Calibri" panose="020F0502020204030204" pitchFamily="34" charset="0"/>
                <a:cs typeface="Arial" panose="020B0604020202020204" pitchFamily="34" charset="0"/>
              </a:rPr>
              <a:t>(XAI) framework [9]. </a:t>
            </a:r>
          </a:p>
          <a:p>
            <a:pPr marL="0" marR="0">
              <a:lnSpc>
                <a:spcPct val="107000"/>
              </a:lnSpc>
              <a:spcBef>
                <a:spcPts val="0"/>
              </a:spcBef>
              <a:spcAft>
                <a:spcPts val="0"/>
              </a:spcAft>
              <a:tabLst>
                <a:tab pos="2971800" algn="ctr"/>
                <a:tab pos="5943600" algn="r"/>
              </a:tabLst>
            </a:pPr>
            <a:endParaRPr lang="en-AU" sz="16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AU" sz="1600" dirty="0">
                <a:effectLst/>
                <a:ea typeface="Calibri" panose="020F0502020204030204" pitchFamily="34" charset="0"/>
                <a:cs typeface="Arial" panose="020B0604020202020204" pitchFamily="34" charset="0"/>
              </a:rPr>
              <a:t>A crucial consideration is the explainability factor of a ML model; which is readily available in the extrinsic properties of the Post-hoc stage, is the objective description of model performance [10]. The math answers most, if not all these questions and concerns; with a few exceptions. However, PIML is one of several ways to explain ML activities quantitively.</a:t>
            </a:r>
            <a:endParaRPr lang="en-US" sz="1600" dirty="0">
              <a:effectLst/>
              <a:ea typeface="Yu Mincho" panose="02020400000000000000" pitchFamily="18" charset="-128"/>
              <a:cs typeface="Arial" panose="020B0604020202020204" pitchFamily="34" charset="0"/>
            </a:endParaRPr>
          </a:p>
        </p:txBody>
      </p:sp>
      <p:pic>
        <p:nvPicPr>
          <p:cNvPr id="3" name="Picture 2">
            <a:extLst>
              <a:ext uri="{FF2B5EF4-FFF2-40B4-BE49-F238E27FC236}">
                <a16:creationId xmlns:a16="http://schemas.microsoft.com/office/drawing/2014/main" id="{8D454FAB-A8C8-91AE-7ECD-3CE821E1CB57}"/>
              </a:ext>
            </a:extLst>
          </p:cNvPr>
          <p:cNvPicPr>
            <a:picLocks noChangeAspect="1"/>
          </p:cNvPicPr>
          <p:nvPr/>
        </p:nvPicPr>
        <p:blipFill>
          <a:blip r:embed="rId3"/>
          <a:stretch>
            <a:fillRect/>
          </a:stretch>
        </p:blipFill>
        <p:spPr>
          <a:xfrm>
            <a:off x="4366387" y="1600200"/>
            <a:ext cx="7644725" cy="3733800"/>
          </a:xfrm>
          <a:prstGeom prst="rect">
            <a:avLst/>
          </a:prstGeom>
          <a:effectLst>
            <a:glow rad="228600">
              <a:schemeClr val="tx1">
                <a:lumMod val="65000"/>
                <a:lumOff val="35000"/>
                <a:alpha val="40000"/>
              </a:schemeClr>
            </a:glow>
          </a:effectLst>
        </p:spPr>
      </p:pic>
      <p:sp>
        <p:nvSpPr>
          <p:cNvPr id="5" name="TextBox 4">
            <a:extLst>
              <a:ext uri="{FF2B5EF4-FFF2-40B4-BE49-F238E27FC236}">
                <a16:creationId xmlns:a16="http://schemas.microsoft.com/office/drawing/2014/main" id="{659F189A-338A-3E4F-0EE0-6AE3E9289C99}"/>
              </a:ext>
            </a:extLst>
          </p:cNvPr>
          <p:cNvSpPr txBox="1"/>
          <p:nvPr/>
        </p:nvSpPr>
        <p:spPr>
          <a:xfrm>
            <a:off x="5165881" y="5334366"/>
            <a:ext cx="6143714" cy="261610"/>
          </a:xfrm>
          <a:prstGeom prst="rect">
            <a:avLst/>
          </a:prstGeom>
          <a:noFill/>
        </p:spPr>
        <p:txBody>
          <a:bodyPr wrap="square" rtlCol="0">
            <a:spAutoFit/>
          </a:bodyPr>
          <a:lstStyle/>
          <a:p>
            <a:pPr algn="ctr"/>
            <a:r>
              <a:rPr lang="en-AU" sz="1100" dirty="0"/>
              <a:t>Explainable AI Framework. (Zimmerman, 2002)</a:t>
            </a:r>
            <a:endParaRPr lang="en-US" sz="1100" dirty="0"/>
          </a:p>
        </p:txBody>
      </p:sp>
    </p:spTree>
    <p:extLst>
      <p:ext uri="{BB962C8B-B14F-4D97-AF65-F5344CB8AC3E}">
        <p14:creationId xmlns:p14="http://schemas.microsoft.com/office/powerpoint/2010/main" val="116320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2552700" y="309103"/>
            <a:ext cx="7086600" cy="530145"/>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PIML in Action…Cont.</a:t>
            </a:r>
            <a:endParaRPr lang="en-US" sz="2800" dirty="0">
              <a:effectLst/>
              <a:latin typeface="+mj-l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2077822" y="1176134"/>
            <a:ext cx="8963114" cy="600101"/>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Dr. Craig Gin explains a very interesting and useful experiment on how his team achieved linearization in deep learning models, in this short clip.  </a:t>
            </a:r>
            <a:endParaRPr lang="en-US" sz="1600" dirty="0">
              <a:effectLst/>
              <a:ea typeface="Yu Mincho" panose="02020400000000000000" pitchFamily="18" charset="-128"/>
              <a:cs typeface="Arial" panose="020B0604020202020204" pitchFamily="34" charset="0"/>
            </a:endParaRPr>
          </a:p>
        </p:txBody>
      </p:sp>
      <p:pic>
        <p:nvPicPr>
          <p:cNvPr id="2" name="Online Media 1" title="Deep learning models for global coordinate transformations that linearise PDEs">
            <a:hlinkClick r:id="" action="ppaction://media"/>
            <a:extLst>
              <a:ext uri="{FF2B5EF4-FFF2-40B4-BE49-F238E27FC236}">
                <a16:creationId xmlns:a16="http://schemas.microsoft.com/office/drawing/2014/main" id="{FBEFA12A-1358-1F56-6FD5-996AF219E898}"/>
              </a:ext>
            </a:extLst>
          </p:cNvPr>
          <p:cNvPicPr>
            <a:picLocks noRot="1" noChangeAspect="1"/>
          </p:cNvPicPr>
          <p:nvPr>
            <a:videoFile r:link="rId1"/>
          </p:nvPr>
        </p:nvPicPr>
        <p:blipFill>
          <a:blip r:embed="rId4"/>
          <a:stretch>
            <a:fillRect/>
          </a:stretch>
        </p:blipFill>
        <p:spPr>
          <a:xfrm>
            <a:off x="3022600" y="2113121"/>
            <a:ext cx="6146800" cy="3472942"/>
          </a:xfrm>
          <a:prstGeom prst="rect">
            <a:avLst/>
          </a:prstGeom>
          <a:effectLst>
            <a:glow rad="127000">
              <a:schemeClr val="tx1">
                <a:lumMod val="65000"/>
                <a:lumOff val="35000"/>
              </a:schemeClr>
            </a:glow>
          </a:effectLst>
        </p:spPr>
      </p:pic>
      <p:sp>
        <p:nvSpPr>
          <p:cNvPr id="3" name="TextBox 2">
            <a:extLst>
              <a:ext uri="{FF2B5EF4-FFF2-40B4-BE49-F238E27FC236}">
                <a16:creationId xmlns:a16="http://schemas.microsoft.com/office/drawing/2014/main" id="{F8F4463B-B977-6970-D0E1-CBD14CB20231}"/>
              </a:ext>
            </a:extLst>
          </p:cNvPr>
          <p:cNvSpPr txBox="1"/>
          <p:nvPr/>
        </p:nvSpPr>
        <p:spPr>
          <a:xfrm>
            <a:off x="3025686" y="5586063"/>
            <a:ext cx="6143714" cy="625364"/>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US" sz="1100" b="0" i="0" dirty="0">
                <a:solidFill>
                  <a:srgbClr val="222222"/>
                </a:solidFill>
                <a:effectLst/>
                <a:latin typeface="+mj-lt"/>
              </a:rPr>
              <a:t>Gin, C., Lusch, B., Brunton, S. L., &amp; Kutz, J. N. (2021). Deep learning models for global coordinate transformations that linearise PDEs. </a:t>
            </a:r>
            <a:r>
              <a:rPr lang="en-US" sz="1100" b="0" i="1" dirty="0">
                <a:solidFill>
                  <a:srgbClr val="222222"/>
                </a:solidFill>
                <a:effectLst/>
                <a:latin typeface="+mj-lt"/>
              </a:rPr>
              <a:t>European Journal of Applied Mathematics</a:t>
            </a:r>
            <a:r>
              <a:rPr lang="en-US" sz="1100" b="0" i="0" dirty="0">
                <a:solidFill>
                  <a:srgbClr val="222222"/>
                </a:solidFill>
                <a:effectLst/>
                <a:latin typeface="+mj-lt"/>
              </a:rPr>
              <a:t>, </a:t>
            </a:r>
            <a:r>
              <a:rPr lang="en-US" sz="1100" b="0" i="1" dirty="0">
                <a:solidFill>
                  <a:srgbClr val="222222"/>
                </a:solidFill>
                <a:effectLst/>
                <a:latin typeface="+mj-lt"/>
              </a:rPr>
              <a:t>32</a:t>
            </a:r>
            <a:r>
              <a:rPr lang="en-US" sz="1100" b="0" i="0" dirty="0">
                <a:solidFill>
                  <a:srgbClr val="222222"/>
                </a:solidFill>
                <a:effectLst/>
                <a:latin typeface="+mj-lt"/>
              </a:rPr>
              <a:t>(3), 515-539 [8].</a:t>
            </a:r>
            <a:endParaRPr lang="en-US" sz="1100" dirty="0">
              <a:solidFill>
                <a:srgbClr val="222222"/>
              </a:solidFill>
              <a:latin typeface="+mj-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1978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DE0C03-E489-2EE9-1276-616217AF185B}"/>
              </a:ext>
            </a:extLst>
          </p:cNvPr>
          <p:cNvSpPr txBox="1"/>
          <p:nvPr/>
        </p:nvSpPr>
        <p:spPr>
          <a:xfrm>
            <a:off x="2552700" y="279359"/>
            <a:ext cx="7086600" cy="526876"/>
          </a:xfrm>
          <a:prstGeom prst="rect">
            <a:avLst/>
          </a:prstGeom>
          <a:noFill/>
        </p:spPr>
        <p:txBody>
          <a:bodyPr wrap="square" rtlCol="0">
            <a:spAutoFit/>
          </a:bodyPr>
          <a:lstStyle/>
          <a:p>
            <a:pPr marL="0" marR="0" algn="ctr">
              <a:lnSpc>
                <a:spcPct val="107000"/>
              </a:lnSpc>
              <a:spcBef>
                <a:spcPts val="0"/>
              </a:spcBef>
              <a:spcAft>
                <a:spcPts val="0"/>
              </a:spcAft>
              <a:tabLst>
                <a:tab pos="2971800" algn="ctr"/>
                <a:tab pos="5943600" algn="r"/>
              </a:tabLst>
            </a:pPr>
            <a:r>
              <a:rPr lang="en-AU" sz="2800" b="1" dirty="0">
                <a:effectLst/>
                <a:latin typeface="+mj-lt"/>
                <a:ea typeface="Calibri" panose="020F0502020204030204" pitchFamily="34" charset="0"/>
                <a:cs typeface="Arial" panose="020B0604020202020204" pitchFamily="34" charset="0"/>
              </a:rPr>
              <a:t>Recommended Software Stack(s)</a:t>
            </a:r>
            <a:endParaRPr lang="en-US" sz="2800" dirty="0">
              <a:effectLst/>
              <a:latin typeface="+mj-lt"/>
              <a:ea typeface="Yu Mincho" panose="02020400000000000000" pitchFamily="18" charset="-128"/>
              <a:cs typeface="Arial" panose="020B0604020202020204" pitchFamily="34" charset="0"/>
            </a:endParaRPr>
          </a:p>
        </p:txBody>
      </p:sp>
      <p:sp>
        <p:nvSpPr>
          <p:cNvPr id="7" name="TextBox 6">
            <a:extLst>
              <a:ext uri="{FF2B5EF4-FFF2-40B4-BE49-F238E27FC236}">
                <a16:creationId xmlns:a16="http://schemas.microsoft.com/office/drawing/2014/main" id="{9077CB2A-0D62-4FED-09A1-07789E8C2E31}"/>
              </a:ext>
            </a:extLst>
          </p:cNvPr>
          <p:cNvSpPr txBox="1"/>
          <p:nvPr/>
        </p:nvSpPr>
        <p:spPr>
          <a:xfrm>
            <a:off x="7878726" y="1537003"/>
            <a:ext cx="4231757" cy="2975366"/>
          </a:xfrm>
          <a:prstGeom prst="rect">
            <a:avLst/>
          </a:prstGeom>
          <a:noFill/>
        </p:spPr>
        <p:txBody>
          <a:bodyPr wrap="square" rtlCol="0">
            <a:spAutoFit/>
          </a:bodyPr>
          <a:lstStyle/>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Along with the standard calculations and exploratory data analysis procedures, I recommend following a reproducible </a:t>
            </a:r>
            <a:r>
              <a:rPr lang="en-US" sz="1600" dirty="0">
                <a:ea typeface="Calibri" panose="020F0502020204030204" pitchFamily="34" charset="0"/>
                <a:cs typeface="Arial" panose="020B0604020202020204" pitchFamily="34" charset="0"/>
              </a:rPr>
              <a:t>modeling</a:t>
            </a:r>
            <a:r>
              <a:rPr lang="en-AU" sz="1600" dirty="0">
                <a:ea typeface="Calibri" panose="020F0502020204030204" pitchFamily="34" charset="0"/>
                <a:cs typeface="Arial" panose="020B0604020202020204" pitchFamily="34" charset="0"/>
              </a:rPr>
              <a:t> / analysis methodology. In this instances, we’ll use the flexible software stack tailored to the unique specifications of model development. </a:t>
            </a:r>
          </a:p>
          <a:p>
            <a:pPr marL="0" marR="0">
              <a:lnSpc>
                <a:spcPct val="107000"/>
              </a:lnSpc>
              <a:spcBef>
                <a:spcPts val="0"/>
              </a:spcBef>
              <a:spcAft>
                <a:spcPts val="0"/>
              </a:spcAft>
              <a:tabLst>
                <a:tab pos="2971800" algn="ctr"/>
                <a:tab pos="5943600" algn="r"/>
              </a:tabLst>
            </a:pPr>
            <a:endParaRPr lang="en-AU" sz="16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2971800" algn="ctr"/>
                <a:tab pos="5943600" algn="r"/>
              </a:tabLst>
            </a:pPr>
            <a:r>
              <a:rPr lang="en-AU" sz="1600" dirty="0">
                <a:ea typeface="Calibri" panose="020F0502020204030204" pitchFamily="34" charset="0"/>
                <a:cs typeface="Arial" panose="020B0604020202020204" pitchFamily="34" charset="0"/>
              </a:rPr>
              <a:t>In addition, individual development environments are also available for you to customize to your specifications. </a:t>
            </a:r>
            <a:endParaRPr lang="en-US" sz="1600" dirty="0">
              <a:effectLst/>
              <a:ea typeface="Yu Mincho" panose="02020400000000000000" pitchFamily="18" charset="-128"/>
              <a:cs typeface="Arial" panose="020B0604020202020204" pitchFamily="34" charset="0"/>
            </a:endParaRPr>
          </a:p>
        </p:txBody>
      </p:sp>
      <p:pic>
        <p:nvPicPr>
          <p:cNvPr id="3" name="Picture 2">
            <a:extLst>
              <a:ext uri="{FF2B5EF4-FFF2-40B4-BE49-F238E27FC236}">
                <a16:creationId xmlns:a16="http://schemas.microsoft.com/office/drawing/2014/main" id="{77F2BFA3-ED92-BD15-795F-9728B17F87CA}"/>
              </a:ext>
            </a:extLst>
          </p:cNvPr>
          <p:cNvPicPr>
            <a:picLocks noChangeAspect="1"/>
          </p:cNvPicPr>
          <p:nvPr/>
        </p:nvPicPr>
        <p:blipFill>
          <a:blip r:embed="rId3"/>
          <a:stretch>
            <a:fillRect/>
          </a:stretch>
        </p:blipFill>
        <p:spPr>
          <a:xfrm>
            <a:off x="145744" y="1537003"/>
            <a:ext cx="7612092" cy="329017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B69A16DE-03C2-8E2B-4400-589181184422}"/>
              </a:ext>
            </a:extLst>
          </p:cNvPr>
          <p:cNvSpPr txBox="1"/>
          <p:nvPr/>
        </p:nvSpPr>
        <p:spPr>
          <a:xfrm>
            <a:off x="879933" y="4827181"/>
            <a:ext cx="6143714" cy="261610"/>
          </a:xfrm>
          <a:prstGeom prst="rect">
            <a:avLst/>
          </a:prstGeom>
          <a:noFill/>
        </p:spPr>
        <p:txBody>
          <a:bodyPr wrap="square" rtlCol="0">
            <a:spAutoFit/>
          </a:bodyPr>
          <a:lstStyle/>
          <a:p>
            <a:pPr algn="ctr"/>
            <a:r>
              <a:rPr lang="en-AU" sz="1100" dirty="0"/>
              <a:t>Courtesy:  Google Summer Code w/ </a:t>
            </a:r>
            <a:r>
              <a:rPr lang="en-AU" sz="1100" dirty="0" err="1"/>
              <a:t>NumFocus</a:t>
            </a:r>
            <a:r>
              <a:rPr lang="en-AU" sz="1100" dirty="0"/>
              <a:t> 2019 [12].</a:t>
            </a:r>
            <a:endParaRPr lang="en-US" sz="1100" dirty="0"/>
          </a:p>
        </p:txBody>
      </p:sp>
    </p:spTree>
    <p:extLst>
      <p:ext uri="{BB962C8B-B14F-4D97-AF65-F5344CB8AC3E}">
        <p14:creationId xmlns:p14="http://schemas.microsoft.com/office/powerpoint/2010/main" val="1895454279"/>
      </p:ext>
    </p:extLst>
  </p:cSld>
  <p:clrMapOvr>
    <a:masterClrMapping/>
  </p:clrMapOvr>
</p:sld>
</file>

<file path=ppt/theme/theme1.xml><?xml version="1.0" encoding="utf-8"?>
<a:theme xmlns:a="http://schemas.openxmlformats.org/drawingml/2006/main" name="Monoline">
  <a:themeElements>
    <a:clrScheme name="Custom 167">
      <a:dk1>
        <a:sysClr val="windowText" lastClr="000000"/>
      </a:dk1>
      <a:lt1>
        <a:sysClr val="window" lastClr="FFFFFF"/>
      </a:lt1>
      <a:dk2>
        <a:srgbClr val="44546A"/>
      </a:dk2>
      <a:lt2>
        <a:srgbClr val="E7E6E6"/>
      </a:lt2>
      <a:accent1>
        <a:srgbClr val="FBF4EF"/>
      </a:accent1>
      <a:accent2>
        <a:srgbClr val="F7F6F3"/>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light pitch_tm56180624_Win32_LW_SL_v3" id="{5A4404DB-4ECC-4373-8C35-B428B8CCB737}" vid="{DB02F28E-0C23-47F0-A348-62748A79E2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525"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B5AE7C4-26A4-4551-AD68-35400CFE7247}">
  <we:reference id="wa104380594" version="2.0.0.0" store="en-US" storeType="OMEX"/>
  <we:alternateReferences>
    <we:reference id="WA104380594"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15D7C6E-2522-42A4-8543-C10FEC20B6B7}">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97B18F-50BC-4F30-8373-93489E845F8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4CF2EF3-001F-4BE9-81B3-86ECBBF94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BC90D6-94CF-42F7-AAC4-9CF6824C54D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light sales pitch</Template>
  <TotalTime>1482</TotalTime>
  <Words>2646</Words>
  <Application>Microsoft Office PowerPoint</Application>
  <PresentationFormat>Widescreen</PresentationFormat>
  <Paragraphs>113</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Monoline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Karriem Perry</dc:creator>
  <cp:lastModifiedBy>Karriem Perry</cp:lastModifiedBy>
  <cp:revision>2</cp:revision>
  <dcterms:created xsi:type="dcterms:W3CDTF">2022-10-21T23:27:20Z</dcterms:created>
  <dcterms:modified xsi:type="dcterms:W3CDTF">2023-03-26T22:24:21Z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